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89" r:id="rId2"/>
    <p:sldId id="279" r:id="rId3"/>
    <p:sldId id="291" r:id="rId4"/>
    <p:sldId id="290" r:id="rId5"/>
    <p:sldId id="292" r:id="rId6"/>
    <p:sldId id="293" r:id="rId7"/>
    <p:sldId id="301" r:id="rId8"/>
    <p:sldId id="294" r:id="rId9"/>
    <p:sldId id="295" r:id="rId10"/>
    <p:sldId id="296" r:id="rId11"/>
    <p:sldId id="297" r:id="rId12"/>
    <p:sldId id="298" r:id="rId13"/>
    <p:sldId id="299" r:id="rId14"/>
    <p:sldId id="302" r:id="rId1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82"/>
    <p:restoredTop sz="65988"/>
  </p:normalViewPr>
  <p:slideViewPr>
    <p:cSldViewPr>
      <p:cViewPr varScale="1">
        <p:scale>
          <a:sx n="52" d="100"/>
          <a:sy n="52" d="100"/>
        </p:scale>
        <p:origin x="2296"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107190-B878-8C4E-97AD-AF140DA1D0DE}" type="datetimeFigureOut">
              <a:rPr kumimoji="1" lang="ko-Kore-KR" altLang="en-US" smtClean="0"/>
              <a:t>2021. 11. 28.</a:t>
            </a:fld>
            <a:endParaRPr kumimoji="1" lang="ko-Kore-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69832-BDE0-ED46-BAEE-8E209AEA80AB}" type="slidenum">
              <a:rPr kumimoji="1" lang="ko-Kore-KR" altLang="en-US" smtClean="0"/>
              <a:t>‹#›</a:t>
            </a:fld>
            <a:endParaRPr kumimoji="1" lang="ko-Kore-KR" altLang="en-US"/>
          </a:p>
        </p:txBody>
      </p:sp>
    </p:spTree>
    <p:extLst>
      <p:ext uri="{BB962C8B-B14F-4D97-AF65-F5344CB8AC3E}">
        <p14:creationId xmlns:p14="http://schemas.microsoft.com/office/powerpoint/2010/main" val="3274836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Today, I will present a paper summary and my implementation details of the publication, spectral normalization for generative adversarial networks, written by </a:t>
            </a:r>
            <a:r>
              <a:rPr kumimoji="1" lang="en-US" altLang="ko-Kore-KR" dirty="0" err="1"/>
              <a:t>Miyato</a:t>
            </a:r>
            <a:r>
              <a:rPr kumimoji="1" lang="en-US" altLang="ko-Kore-KR" dirty="0"/>
              <a:t>, Kataoka, Koyama, and Yoshida</a:t>
            </a:r>
            <a:endParaRPr kumimoji="1" lang="ko-Kore-KR" altLang="en-US"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a:t>
            </a:fld>
            <a:endParaRPr kumimoji="1" lang="ko-Kore-KR" altLang="en-US"/>
          </a:p>
        </p:txBody>
      </p:sp>
    </p:spTree>
    <p:extLst>
      <p:ext uri="{BB962C8B-B14F-4D97-AF65-F5344CB8AC3E}">
        <p14:creationId xmlns:p14="http://schemas.microsoft.com/office/powerpoint/2010/main" val="1730687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kern="1200" dirty="0">
                <a:solidFill>
                  <a:schemeClr val="tx1"/>
                </a:solidFill>
                <a:effectLst/>
                <a:latin typeface="+mn-lt"/>
                <a:ea typeface="+mn-ea"/>
                <a:cs typeface="+mn-cs"/>
              </a:rPr>
              <a:t>T</a:t>
            </a:r>
            <a:r>
              <a:rPr lang="en-US" altLang="ko-Kore-KR" sz="1200" kern="1200" dirty="0">
                <a:solidFill>
                  <a:schemeClr val="tx1"/>
                </a:solidFill>
                <a:effectLst/>
                <a:latin typeface="+mn-lt"/>
                <a:ea typeface="+mn-ea"/>
                <a:cs typeface="+mn-cs"/>
              </a:rPr>
              <a:t>his table </a:t>
            </a:r>
            <a:r>
              <a:rPr lang="en" altLang="ko-Kore-KR" sz="1200" kern="1200" dirty="0">
                <a:solidFill>
                  <a:schemeClr val="tx1"/>
                </a:solidFill>
                <a:effectLst/>
                <a:latin typeface="+mn-lt"/>
                <a:ea typeface="+mn-ea"/>
                <a:cs typeface="+mn-cs"/>
              </a:rPr>
              <a:t>show the inception scores of the different methods with optimal settings on CIFAR- 10 and STL-10 dataset. We see that SN-GANs performed better than almost all contemporaries on the optimal settings. SN-GANs performed even better with hinge loss.</a:t>
            </a:r>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10</a:t>
            </a:fld>
            <a:endParaRPr kumimoji="1" lang="ko-Kore-KR" altLang="en-US"/>
          </a:p>
        </p:txBody>
      </p:sp>
    </p:spTree>
    <p:extLst>
      <p:ext uri="{BB962C8B-B14F-4D97-AF65-F5344CB8AC3E}">
        <p14:creationId xmlns:p14="http://schemas.microsoft.com/office/powerpoint/2010/main" val="5326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sz="1200" kern="1200" dirty="0">
                <a:solidFill>
                  <a:schemeClr val="tx1"/>
                </a:solidFill>
                <a:effectLst/>
                <a:latin typeface="+mn-lt"/>
                <a:ea typeface="+mn-ea"/>
                <a:cs typeface="+mn-cs"/>
              </a:rPr>
              <a:t>I used a standard GANs’ data flow and loss function with CIFAR-10 dataset for my implementation. However, I implemented this paper with Res-Net architectures on the right rather than CNN architecture. Succinctly, I built a Generator and discriminator with Res-Block architecture, but I added spectral normalization on res-block and dense block in my discriminator, </a:t>
            </a:r>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11</a:t>
            </a:fld>
            <a:endParaRPr kumimoji="1" lang="ko-Kore-KR" altLang="en-US"/>
          </a:p>
        </p:txBody>
      </p:sp>
    </p:spTree>
    <p:extLst>
      <p:ext uri="{BB962C8B-B14F-4D97-AF65-F5344CB8AC3E}">
        <p14:creationId xmlns:p14="http://schemas.microsoft.com/office/powerpoint/2010/main" val="2882226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kern="1200" dirty="0">
                <a:solidFill>
                  <a:schemeClr val="tx1"/>
                </a:solidFill>
                <a:effectLst/>
                <a:latin typeface="+mn-lt"/>
                <a:ea typeface="+mn-ea"/>
                <a:cs typeface="+mn-cs"/>
              </a:rPr>
              <a:t>These are the images my model produced after 300 epochs and I maintain that m</a:t>
            </a:r>
            <a:r>
              <a:rPr lang="en" altLang="ko-Kore-KR" dirty="0"/>
              <a:t>y spectral normalized GANs generated fake images accurately and stably, because objects depicted in the image are very intuitive that they are easy to categorize with naked eyes.</a:t>
            </a:r>
          </a:p>
          <a:p>
            <a:endParaRPr lang="en" altLang="ko-Kore-KR" dirty="0"/>
          </a:p>
          <a:p>
            <a:r>
              <a:rPr lang="en" altLang="ko-Kore-KR" dirty="0"/>
              <a:t>Additionally, looking at the chart on the right, my spectral normalization is relatively robust with aggressive learning rates and momentum parameters like the authors had before.</a:t>
            </a:r>
            <a:br>
              <a:rPr lang="en" altLang="ko-Kore-KR" dirty="0"/>
            </a:br>
            <a:br>
              <a:rPr lang="en" altLang="ko-Kore-KR" dirty="0"/>
            </a:br>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12</a:t>
            </a:fld>
            <a:endParaRPr kumimoji="1" lang="ko-Kore-KR" altLang="en-US"/>
          </a:p>
        </p:txBody>
      </p:sp>
    </p:spTree>
    <p:extLst>
      <p:ext uri="{BB962C8B-B14F-4D97-AF65-F5344CB8AC3E}">
        <p14:creationId xmlns:p14="http://schemas.microsoft.com/office/powerpoint/2010/main" val="1826262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kern="1200" dirty="0">
                <a:solidFill>
                  <a:schemeClr val="tx1"/>
                </a:solidFill>
                <a:effectLst/>
                <a:latin typeface="+mn-lt"/>
                <a:ea typeface="+mn-ea"/>
                <a:cs typeface="+mn-cs"/>
              </a:rPr>
              <a:t>I summary, this paper proposes spectral normalization as a stabilizer of training of GANs. When we apply spectral normalization to the GANs on image generation tasks, the generated examples are more diverse than the conventional weight normalization, and achieve better or comparative inception scores relative to previous studies. The method imposes global regularization on the discriminator as opposed to local regularization introduced by WGAN-GP, and can possibly used in combinations.</a:t>
            </a:r>
          </a:p>
          <a:p>
            <a:endParaRPr lang="en" altLang="ko-Kore-KR" sz="1200" kern="1200" dirty="0">
              <a:solidFill>
                <a:schemeClr val="tx1"/>
              </a:solidFill>
              <a:effectLst/>
              <a:latin typeface="+mn-lt"/>
              <a:ea typeface="+mn-ea"/>
              <a:cs typeface="+mn-cs"/>
            </a:endParaRPr>
          </a:p>
          <a:p>
            <a:r>
              <a:rPr lang="en" altLang="ko-Kore-KR" sz="1200" kern="1200" dirty="0">
                <a:solidFill>
                  <a:schemeClr val="tx1"/>
                </a:solidFill>
                <a:effectLst/>
                <a:latin typeface="+mn-lt"/>
                <a:ea typeface="+mn-ea"/>
                <a:cs typeface="+mn-cs"/>
              </a:rPr>
              <a:t>If you want to explore my code, please go to the URL here, and click star and fork.</a:t>
            </a:r>
          </a:p>
          <a:p>
            <a:endParaRPr lang="en" altLang="ko-Kore-KR" sz="1200" kern="1200" dirty="0">
              <a:solidFill>
                <a:schemeClr val="tx1"/>
              </a:solidFill>
              <a:effectLst/>
              <a:latin typeface="+mn-lt"/>
              <a:ea typeface="+mn-ea"/>
              <a:cs typeface="+mn-cs"/>
            </a:endParaRPr>
          </a:p>
          <a:p>
            <a:r>
              <a:rPr lang="en" altLang="ko-Kore-KR" sz="1200" kern="1200" dirty="0">
                <a:solidFill>
                  <a:schemeClr val="tx1"/>
                </a:solidFill>
                <a:effectLst/>
                <a:latin typeface="+mn-lt"/>
                <a:ea typeface="+mn-ea"/>
                <a:cs typeface="+mn-cs"/>
              </a:rPr>
              <a:t>These are my discussion questions for your submission on next Sunday.</a:t>
            </a:r>
          </a:p>
          <a:p>
            <a:endParaRPr lang="en" altLang="ko-Kore-KR" sz="1200" kern="1200" dirty="0">
              <a:solidFill>
                <a:schemeClr val="tx1"/>
              </a:solidFill>
              <a:effectLst/>
              <a:latin typeface="+mn-lt"/>
              <a:ea typeface="+mn-ea"/>
              <a:cs typeface="+mn-cs"/>
            </a:endParaRPr>
          </a:p>
          <a:p>
            <a:r>
              <a:rPr lang="en" altLang="ko-Kore-KR" sz="1200" kern="1200" dirty="0">
                <a:solidFill>
                  <a:schemeClr val="tx1"/>
                </a:solidFill>
                <a:effectLst/>
                <a:latin typeface="+mn-lt"/>
                <a:ea typeface="+mn-ea"/>
                <a:cs typeface="+mn-cs"/>
              </a:rPr>
              <a:t>So that’s the end of my presentation. Any questions?</a:t>
            </a:r>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13</a:t>
            </a:fld>
            <a:endParaRPr kumimoji="1" lang="ko-Kore-KR" altLang="en-US"/>
          </a:p>
        </p:txBody>
      </p:sp>
    </p:spTree>
    <p:extLst>
      <p:ext uri="{BB962C8B-B14F-4D97-AF65-F5344CB8AC3E}">
        <p14:creationId xmlns:p14="http://schemas.microsoft.com/office/powerpoint/2010/main" val="209268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kern="1200" dirty="0">
                <a:solidFill>
                  <a:schemeClr val="tx1"/>
                </a:solidFill>
                <a:effectLst/>
                <a:latin typeface="+mn-lt"/>
                <a:ea typeface="+mn-ea"/>
                <a:cs typeface="+mn-cs"/>
              </a:rPr>
              <a:t>So that’s the end of my presentation. Any questions?</a:t>
            </a:r>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14</a:t>
            </a:fld>
            <a:endParaRPr kumimoji="1" lang="ko-Kore-KR" altLang="en-US"/>
          </a:p>
        </p:txBody>
      </p:sp>
    </p:spTree>
    <p:extLst>
      <p:ext uri="{BB962C8B-B14F-4D97-AF65-F5344CB8AC3E}">
        <p14:creationId xmlns:p14="http://schemas.microsoft.com/office/powerpoint/2010/main" val="406928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i="1" kern="1200" dirty="0">
                <a:solidFill>
                  <a:schemeClr val="tx1"/>
                </a:solidFill>
                <a:effectLst/>
                <a:latin typeface="+mn-lt"/>
                <a:ea typeface="+mn-ea"/>
                <a:cs typeface="+mn-cs"/>
              </a:rPr>
              <a:t>I will kick off with some backgrounds of this paper first. Generative adversarial networks </a:t>
            </a:r>
            <a:r>
              <a:rPr lang="en" altLang="ko-Kore-KR" sz="1200" kern="1200" dirty="0">
                <a:solidFill>
                  <a:schemeClr val="tx1"/>
                </a:solidFill>
                <a:effectLst/>
                <a:latin typeface="+mn-lt"/>
                <a:ea typeface="+mn-ea"/>
                <a:cs typeface="+mn-cs"/>
              </a:rPr>
              <a:t>(GANs) have been enjoying considerable success as a framework of generative models in recent years. And it has been applied to numerous types of tasks and datasets.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In a nutshell, GANs are a framework to produce a model distribution that mimics a given target distribution. And it consists of a generator that produces the model distribution and a discriminator that distinguishes the model distribution from the target. </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The concept is to consecutively train the model distribution and the discriminator in turn, with the goal of reducing the difference between the model distribution and the target distribution measured by the best discriminator possible at each step of the training. </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2</a:t>
            </a:fld>
            <a:endParaRPr kumimoji="1" lang="ko-Kore-KR" altLang="en-US"/>
          </a:p>
        </p:txBody>
      </p:sp>
    </p:spTree>
    <p:extLst>
      <p:ext uri="{BB962C8B-B14F-4D97-AF65-F5344CB8AC3E}">
        <p14:creationId xmlns:p14="http://schemas.microsoft.com/office/powerpoint/2010/main" val="3684109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The discriminator and the generator are trained jointly to minimize the objective function that we have here. The Discriminator outputs likelihood in range of 0 to 1 of real image as D of y in the left part of the equation. The discriminator </a:t>
            </a:r>
            <a:r>
              <a:rPr lang="en" altLang="ko-Kore-KR" sz="1200" dirty="0"/>
              <a:t>try to minimize the loss such that D of G of x and z is close to 1. </a:t>
            </a:r>
            <a:r>
              <a:rPr lang="en" altLang="ko-Kore-KR" dirty="0"/>
              <a:t>D of G of x and z in the right part of the equation is the generator’s output for fake data. And it is try to minimize the loss such that D of G of x and z is close to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3</a:t>
            </a:fld>
            <a:endParaRPr kumimoji="1" lang="ko-Kore-KR" altLang="en-US"/>
          </a:p>
        </p:txBody>
      </p:sp>
    </p:spTree>
    <p:extLst>
      <p:ext uri="{BB962C8B-B14F-4D97-AF65-F5344CB8AC3E}">
        <p14:creationId xmlns:p14="http://schemas.microsoft.com/office/powerpoint/2010/main" val="3726562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However, a persisting challenge in the training of GANs is the performance control of the discriminator. In high dimensional spaces, the density ratio estimation by the discriminator is often inaccurate and unstable during the training. And generator networks fail to learn the multimodal structure of the target distribution. Even worse, when the support of the model distribution and the support of the target distribution are disjoint, there exists a discriminator that can perfectly distinguish the model distribution from the target. Once such discriminator is produced in this situation, the training of the generator comes to complete stop, because the derivative of the so-produced discriminator with respect to the input turns out to be 0. This motivates the authors to introduce some form of restriction to the choice of the discriminator. </a:t>
            </a:r>
            <a:endParaRPr lang="en" altLang="ko-Kore-KR" dirty="0"/>
          </a:p>
          <a:p>
            <a:endParaRPr lang="en" altLang="ko-Kore-KR" dirty="0"/>
          </a:p>
          <a:p>
            <a:endParaRPr lang="en" altLang="ko-Kore-KR" dirty="0"/>
          </a:p>
          <a:p>
            <a:r>
              <a:rPr lang="en" altLang="ko-Kore-KR" dirty="0"/>
              <a:t>Therefore, the author proposed spectral norm that can stabilize the training of discriminator networks.</a:t>
            </a:r>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4</a:t>
            </a:fld>
            <a:endParaRPr kumimoji="1" lang="ko-Kore-KR" altLang="en-US"/>
          </a:p>
        </p:txBody>
      </p:sp>
    </p:spTree>
    <p:extLst>
      <p:ext uri="{BB962C8B-B14F-4D97-AF65-F5344CB8AC3E}">
        <p14:creationId xmlns:p14="http://schemas.microsoft.com/office/powerpoint/2010/main" val="74747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By definition, </a:t>
            </a:r>
            <a:r>
              <a:rPr lang="en-US" altLang="ko-Kore-KR" sz="1200" dirty="0"/>
              <a:t>Lipchitz Norm of g </a:t>
            </a:r>
            <a:r>
              <a:rPr lang="en" altLang="ko-Kore-KR" sz="1200" dirty="0"/>
              <a:t>is equal to spectral norm of gradient of g, where spectral norm of A has formula on the right, merely meaning a direction of largest change when perform gradient descent.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dirty="0"/>
              <a:t>Furthermore, using inequality here, we can derive that </a:t>
            </a:r>
            <a:r>
              <a:rPr lang="en-US" altLang="ko-Kore-KR" sz="1200" dirty="0"/>
              <a:t>Lipchitz</a:t>
            </a:r>
            <a:r>
              <a:rPr lang="en" altLang="ko-Kore-KR" sz="1200" dirty="0"/>
              <a:t> norm of whole neural network is smaller or equal to multiplication of spectral norm of every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dirty="0"/>
              <a:t>Thus, the author proposed to divide weight matrix W by </a:t>
            </a:r>
            <a:r>
              <a:rPr lang="en-US" altLang="ko-Kore-KR" sz="1200" dirty="0"/>
              <a:t>spectral</a:t>
            </a:r>
            <a:r>
              <a:rPr lang="en" altLang="ko-Kore-KR" sz="1200" dirty="0"/>
              <a:t> norm, resulting in </a:t>
            </a:r>
            <a:r>
              <a:rPr lang="en-US" altLang="ko-Kore-KR" sz="1200" dirty="0"/>
              <a:t>Lipchitz</a:t>
            </a:r>
            <a:r>
              <a:rPr lang="en" altLang="ko-Kore-KR" sz="1200" dirty="0"/>
              <a:t> norm smaller than 1</a:t>
            </a:r>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5</a:t>
            </a:fld>
            <a:endParaRPr kumimoji="1" lang="ko-Kore-KR" altLang="en-US"/>
          </a:p>
        </p:txBody>
      </p:sp>
    </p:spTree>
    <p:extLst>
      <p:ext uri="{BB962C8B-B14F-4D97-AF65-F5344CB8AC3E}">
        <p14:creationId xmlns:p14="http://schemas.microsoft.com/office/powerpoint/2010/main" val="345698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As we mentioned in previous slides, the spectral norm that the authors use to regularize each layer of the discriminator is the largest singular value of W . If we naively apply singular value decomposition to compute the </a:t>
            </a:r>
            <a:r>
              <a:rPr lang="en-US" altLang="ko-Kore-KR" sz="1200" kern="1200" dirty="0">
                <a:solidFill>
                  <a:schemeClr val="tx1"/>
                </a:solidFill>
                <a:effectLst/>
                <a:latin typeface="+mn-lt"/>
                <a:ea typeface="+mn-ea"/>
                <a:cs typeface="+mn-cs"/>
              </a:rPr>
              <a:t>spectral norm</a:t>
            </a:r>
            <a:r>
              <a:rPr lang="en" altLang="ko-Kore-KR" sz="1200" kern="1200" dirty="0">
                <a:solidFill>
                  <a:schemeClr val="tx1"/>
                </a:solidFill>
                <a:effectLst/>
                <a:latin typeface="+mn-lt"/>
                <a:ea typeface="+mn-ea"/>
                <a:cs typeface="+mn-cs"/>
              </a:rPr>
              <a:t> at each round of the algorithm, the algorithm can become computationally heavy. Therefore, the authors proposed power iteration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In power iteration method, the authors begin with vectors u ̃ that is randomly initialized for each weight. Iterating each update and each layer, the authors applied power iteration method to a unnormalized weight in the layer. And calculate spectral normalization of weight  using approximate on the right of equation 22. And updated W with SGD on mini-batch dataset with a learning rate alpha.</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6</a:t>
            </a:fld>
            <a:endParaRPr kumimoji="1" lang="ko-Kore-KR" altLang="en-US"/>
          </a:p>
        </p:txBody>
      </p:sp>
    </p:spTree>
    <p:extLst>
      <p:ext uri="{BB962C8B-B14F-4D97-AF65-F5344CB8AC3E}">
        <p14:creationId xmlns:p14="http://schemas.microsoft.com/office/powerpoint/2010/main" val="1321128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kern="1200" dirty="0">
                <a:solidFill>
                  <a:schemeClr val="tx1"/>
                </a:solidFill>
                <a:effectLst/>
                <a:latin typeface="+mn-lt"/>
                <a:ea typeface="+mn-ea"/>
                <a:cs typeface="+mn-cs"/>
              </a:rPr>
              <a:t>The </a:t>
            </a:r>
            <a:r>
              <a:rPr lang="en-US" altLang="ko-Kore-KR" sz="1200" kern="1200" dirty="0">
                <a:solidFill>
                  <a:schemeClr val="tx1"/>
                </a:solidFill>
                <a:effectLst/>
                <a:latin typeface="+mn-lt"/>
                <a:ea typeface="+mn-ea"/>
                <a:cs typeface="+mn-cs"/>
              </a:rPr>
              <a:t>formula above is the </a:t>
            </a:r>
            <a:r>
              <a:rPr lang="en" altLang="ko-Kore-KR" sz="1200" kern="1200" dirty="0">
                <a:solidFill>
                  <a:schemeClr val="tx1"/>
                </a:solidFill>
                <a:effectLst/>
                <a:latin typeface="+mn-lt"/>
                <a:ea typeface="+mn-ea"/>
                <a:cs typeface="+mn-cs"/>
              </a:rPr>
              <a:t>gradient of weight of spectral norm with respect to weight.</a:t>
            </a:r>
          </a:p>
          <a:p>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If h is the hidden layer in the network to be transformed by spectral normalized weight, the derivative of the V of G and D calculated over the mini-batch with respect to W of the discriminator D is given by the formula in the middle.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The first term </a:t>
            </a:r>
            <a:r>
              <a:rPr lang="en-US" altLang="ko-Kore-KR" sz="1200" kern="1200" dirty="0">
                <a:solidFill>
                  <a:schemeClr val="tx1"/>
                </a:solidFill>
                <a:effectLst/>
                <a:latin typeface="+mn-lt"/>
                <a:ea typeface="+mn-ea"/>
                <a:cs typeface="+mn-cs"/>
              </a:rPr>
              <a:t>expectation over delta times h transposed </a:t>
            </a:r>
            <a:r>
              <a:rPr lang="en" altLang="ko-Kore-KR" sz="1200" kern="1200" dirty="0">
                <a:solidFill>
                  <a:schemeClr val="tx1"/>
                </a:solidFill>
                <a:effectLst/>
                <a:latin typeface="+mn-lt"/>
                <a:ea typeface="+mn-ea"/>
                <a:cs typeface="+mn-cs"/>
              </a:rPr>
              <a:t>is the same as the derivative of the weights without normalization. In this light, the second term in the expression can be seen as the regularization term penalizing the first singular components with the </a:t>
            </a:r>
            <a:r>
              <a:rPr lang="en" altLang="ko-Kore-KR" sz="1200" i="1" kern="1200" dirty="0">
                <a:solidFill>
                  <a:schemeClr val="tx1"/>
                </a:solidFill>
                <a:effectLst/>
                <a:latin typeface="+mn-lt"/>
                <a:ea typeface="+mn-ea"/>
                <a:cs typeface="+mn-cs"/>
              </a:rPr>
              <a:t>adaptive </a:t>
            </a:r>
            <a:r>
              <a:rPr lang="en" altLang="ko-Kore-KR" sz="1200" kern="1200" dirty="0">
                <a:solidFill>
                  <a:schemeClr val="tx1"/>
                </a:solidFill>
                <a:effectLst/>
                <a:latin typeface="+mn-lt"/>
                <a:ea typeface="+mn-ea"/>
                <a:cs typeface="+mn-cs"/>
              </a:rPr>
              <a:t>regularization coefficient </a:t>
            </a:r>
            <a:r>
              <a:rPr lang="en-US" altLang="ko-Kore-KR" sz="1200" kern="1200" dirty="0">
                <a:solidFill>
                  <a:schemeClr val="tx1"/>
                </a:solidFill>
                <a:effectLst/>
                <a:latin typeface="+mn-lt"/>
                <a:ea typeface="+mn-ea"/>
                <a:cs typeface="+mn-cs"/>
              </a:rPr>
              <a:t>lambda. </a:t>
            </a:r>
            <a:r>
              <a:rPr lang="en" altLang="ko-Kore-KR" sz="1200" kern="1200" dirty="0">
                <a:solidFill>
                  <a:schemeClr val="tx1"/>
                </a:solidFill>
                <a:effectLst/>
                <a:latin typeface="+mn-lt"/>
                <a:ea typeface="+mn-ea"/>
                <a:cs typeface="+mn-cs"/>
              </a:rPr>
              <a:t>As it turns out, this parametrization has its merit on its own and promotes the performance of GANs </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7</a:t>
            </a:fld>
            <a:endParaRPr kumimoji="1" lang="ko-Kore-KR" altLang="en-US"/>
          </a:p>
        </p:txBody>
      </p:sp>
    </p:spTree>
    <p:extLst>
      <p:ext uri="{BB962C8B-B14F-4D97-AF65-F5344CB8AC3E}">
        <p14:creationId xmlns:p14="http://schemas.microsoft.com/office/powerpoint/2010/main" val="185267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Now, I will compare spectral normalization to other regularization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First, The weight normalization is a method that normalizes the l2 norm of each row vector in the weight matrix. These normalizations, however, inadvertently impose much stronger constraint on the matrix than intended. So ,in order to make the discrimination more sensitive, one would hope to make the norm of weight matrix large. For weight normalization, however, this comes at the cost of reducing the rank and hence the number of features to be used for the discriminator. Consequently, the algorithm would produce a rather arbitrary model distribution that matches the target distribution only at select few features. Our spectral normalization, on the other hand, do not suffer from such a conflict in interest. Note that the Lipschitz constant of a linear operator is determined only by the maximum singular value. In other words, the spectral norm is independent of rank.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Second, In 2016, Brock introduced orthonormal regularization on each weight to stabilize the training of GAN using objective function here. However, orthonormal regularization destroys the information about the spectrum by setting all the singular values to one. On the other hand, spectral normalization only scales the spectrum so that its maximum will be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Lastly, Gradient Penalty, placed K-Lipschitz constant on the discriminator by augmenting the objective function with the regularization that rewards the function for having local 1-Lipschitz constant. However, this algorithm suffers from heavy computation time.</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8</a:t>
            </a:fld>
            <a:endParaRPr kumimoji="1" lang="ko-Kore-KR" altLang="en-US"/>
          </a:p>
        </p:txBody>
      </p:sp>
    </p:spTree>
    <p:extLst>
      <p:ext uri="{BB962C8B-B14F-4D97-AF65-F5344CB8AC3E}">
        <p14:creationId xmlns:p14="http://schemas.microsoft.com/office/powerpoint/2010/main" val="2424167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sz="1200" kern="1200" dirty="0">
                <a:solidFill>
                  <a:schemeClr val="tx1"/>
                </a:solidFill>
                <a:effectLst/>
                <a:latin typeface="+mn-lt"/>
                <a:ea typeface="+mn-ea"/>
                <a:cs typeface="+mn-cs"/>
              </a:rPr>
              <a:t>So that was all the theories behind Spectral Normalization for GANs. Now, we will move on to the experiments performed by the authors. </a:t>
            </a:r>
            <a:r>
              <a:rPr lang="en" altLang="ko-Kore-KR" sz="1200" kern="1200" dirty="0">
                <a:solidFill>
                  <a:schemeClr val="tx1"/>
                </a:solidFill>
                <a:effectLst/>
                <a:latin typeface="+mn-lt"/>
                <a:ea typeface="+mn-ea"/>
                <a:cs typeface="+mn-cs"/>
              </a:rPr>
              <a:t>Above chart is the Hyperparameter settings that the authors tested in their experiments.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Below graphs are Inception scores on CIFAR-10 and STL-10 with different methods and hyperparameters. Here, higher inception score means better the result.  Looking at the chart, we can see that spectral normalization is relatively robust with aggressive learning rates and momentum parameters, while some other techniques fail to train good GANs at high learning rates and high momentum parameters on both CIFAR-10 and STL-10. These results suggests that spectral normalization method is more robust than other methods with respect to the change in the setting of the training.</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endParaRPr lang="en" altLang="ko-Kore-KR" dirty="0"/>
          </a:p>
          <a:p>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9</a:t>
            </a:fld>
            <a:endParaRPr kumimoji="1" lang="ko-Kore-KR" altLang="en-US"/>
          </a:p>
        </p:txBody>
      </p:sp>
    </p:spTree>
    <p:extLst>
      <p:ext uri="{BB962C8B-B14F-4D97-AF65-F5344CB8AC3E}">
        <p14:creationId xmlns:p14="http://schemas.microsoft.com/office/powerpoint/2010/main" val="307737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303080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2394625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351646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21316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1403593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230034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3652223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142459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22595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199583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C82C29E-9832-47D5-AF43-442136865ABE}" type="datetimeFigureOut">
              <a:rPr lang="ko-KR" altLang="en-US" smtClean="0"/>
              <a:t>2021. 11. 28.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1527377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2C29E-9832-47D5-AF43-442136865ABE}" type="datetimeFigureOut">
              <a:rPr lang="ko-KR" altLang="en-US" smtClean="0"/>
              <a:t>2021. 11. 28.</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333731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euiyulsong/Spectral-Normalization-for-GAN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 y="28485"/>
            <a:ext cx="9144000" cy="6858000"/>
          </a:xfrm>
          <a:prstGeom prst="rect">
            <a:avLst/>
          </a:prstGeom>
          <a:ln>
            <a:noFill/>
          </a:ln>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3" y="342943"/>
            <a:ext cx="1224137" cy="349753"/>
          </a:xfrm>
          <a:prstGeom prst="rect">
            <a:avLst/>
          </a:prstGeom>
          <a:noFill/>
          <a:ln w="3175">
            <a:noFill/>
          </a:ln>
        </p:spPr>
      </p:pic>
      <p:sp>
        <p:nvSpPr>
          <p:cNvPr id="9" name="TextBox 8"/>
          <p:cNvSpPr txBox="1"/>
          <p:nvPr/>
        </p:nvSpPr>
        <p:spPr>
          <a:xfrm>
            <a:off x="2411760" y="2313802"/>
            <a:ext cx="6624736" cy="369332"/>
          </a:xfrm>
          <a:prstGeom prst="rect">
            <a:avLst/>
          </a:prstGeom>
          <a:noFill/>
          <a:ln w="3175">
            <a:noFill/>
          </a:ln>
        </p:spPr>
        <p:txBody>
          <a:bodyPr wrap="square" rtlCol="0">
            <a:spAutoFit/>
          </a:bodyPr>
          <a:lstStyle/>
          <a:p>
            <a:r>
              <a:rPr lang="en" altLang="ko-Kore-KR" i="1" dirty="0"/>
              <a:t>Spectral Normalization for Generative Adversarial Networks</a:t>
            </a:r>
            <a:endParaRPr lang="ko-KR" altLang="en-US" sz="3600" b="1" dirty="0">
              <a:solidFill>
                <a:schemeClr val="tx2"/>
              </a:solidFill>
              <a:latin typeface="+mj-ea"/>
              <a:ea typeface="+mj-ea"/>
            </a:endParaRPr>
          </a:p>
        </p:txBody>
      </p:sp>
      <p:sp>
        <p:nvSpPr>
          <p:cNvPr id="11" name="TextBox 10"/>
          <p:cNvSpPr txBox="1"/>
          <p:nvPr/>
        </p:nvSpPr>
        <p:spPr>
          <a:xfrm>
            <a:off x="2915816" y="274251"/>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35160681-C1B2-4347-A18C-3F1309EE1858}"/>
              </a:ext>
            </a:extLst>
          </p:cNvPr>
          <p:cNvSpPr txBox="1"/>
          <p:nvPr/>
        </p:nvSpPr>
        <p:spPr>
          <a:xfrm>
            <a:off x="2411760" y="2776933"/>
            <a:ext cx="2426873" cy="584775"/>
          </a:xfrm>
          <a:prstGeom prst="rect">
            <a:avLst/>
          </a:prstGeom>
          <a:noFill/>
          <a:ln w="3175">
            <a:noFill/>
          </a:ln>
        </p:spPr>
        <p:txBody>
          <a:bodyPr wrap="square" rtlCol="0">
            <a:spAutoFit/>
          </a:bodyPr>
          <a:lstStyle/>
          <a:p>
            <a:r>
              <a:rPr lang="en-US" altLang="ko-KR" sz="1600" dirty="0" err="1">
                <a:solidFill>
                  <a:schemeClr val="tx2"/>
                </a:solidFill>
              </a:rPr>
              <a:t>EuiYul</a:t>
            </a:r>
            <a:r>
              <a:rPr lang="en-US" altLang="ko-KR" sz="1600" dirty="0">
                <a:solidFill>
                  <a:schemeClr val="tx2"/>
                </a:solidFill>
              </a:rPr>
              <a:t> Song (20214426)</a:t>
            </a:r>
          </a:p>
          <a:p>
            <a:r>
              <a:rPr lang="en-US" altLang="ko-KR" sz="1600" dirty="0">
                <a:solidFill>
                  <a:schemeClr val="tx2"/>
                </a:solidFill>
              </a:rPr>
              <a:t>November 27, 2021</a:t>
            </a:r>
          </a:p>
        </p:txBody>
      </p:sp>
      <p:sp>
        <p:nvSpPr>
          <p:cNvPr id="12" name="TextBox 11">
            <a:extLst>
              <a:ext uri="{FF2B5EF4-FFF2-40B4-BE49-F238E27FC236}">
                <a16:creationId xmlns:a16="http://schemas.microsoft.com/office/drawing/2014/main" id="{A0F9C0A3-6FF5-B747-ABA6-192A09A373E4}"/>
              </a:ext>
            </a:extLst>
          </p:cNvPr>
          <p:cNvSpPr txBox="1"/>
          <p:nvPr/>
        </p:nvSpPr>
        <p:spPr>
          <a:xfrm>
            <a:off x="5580112" y="274251"/>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pic>
        <p:nvPicPr>
          <p:cNvPr id="3" name="그림 2">
            <a:extLst>
              <a:ext uri="{FF2B5EF4-FFF2-40B4-BE49-F238E27FC236}">
                <a16:creationId xmlns:a16="http://schemas.microsoft.com/office/drawing/2014/main" id="{530181DB-7C72-414A-9853-8F4DC24D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880" y="2354363"/>
            <a:ext cx="1028824" cy="1028824"/>
          </a:xfrm>
          <a:prstGeom prst="rect">
            <a:avLst/>
          </a:prstGeom>
        </p:spPr>
      </p:pic>
      <p:sp>
        <p:nvSpPr>
          <p:cNvPr id="5" name="직사각형 4">
            <a:extLst>
              <a:ext uri="{FF2B5EF4-FFF2-40B4-BE49-F238E27FC236}">
                <a16:creationId xmlns:a16="http://schemas.microsoft.com/office/drawing/2014/main" id="{7D78CFB4-4A3A-8A43-B542-D91C961AFA72}"/>
              </a:ext>
            </a:extLst>
          </p:cNvPr>
          <p:cNvSpPr/>
          <p:nvPr/>
        </p:nvSpPr>
        <p:spPr>
          <a:xfrm>
            <a:off x="0" y="6060074"/>
            <a:ext cx="9036496" cy="769441"/>
          </a:xfrm>
          <a:prstGeom prst="rect">
            <a:avLst/>
          </a:prstGeom>
        </p:spPr>
        <p:txBody>
          <a:bodyPr wrap="square">
            <a:spAutoFit/>
          </a:bodyPr>
          <a:lstStyle/>
          <a:p>
            <a:r>
              <a:rPr lang="en" altLang="ko-Kore-KR" dirty="0" err="1">
                <a:latin typeface="Calibri" panose="020F0502020204030204" pitchFamily="34" charset="0"/>
                <a:cs typeface="Calibri" panose="020F0502020204030204" pitchFamily="34" charset="0"/>
              </a:rPr>
              <a:t>Takeru</a:t>
            </a:r>
            <a:r>
              <a:rPr lang="en" altLang="ko-Kore-KR" dirty="0">
                <a:latin typeface="Calibri" panose="020F0502020204030204" pitchFamily="34" charset="0"/>
                <a:cs typeface="Calibri" panose="020F0502020204030204" pitchFamily="34" charset="0"/>
              </a:rPr>
              <a:t> Miyato</a:t>
            </a:r>
            <a:r>
              <a:rPr lang="en" altLang="ko-Kore-KR" sz="800" dirty="0">
                <a:latin typeface="Calibri" panose="020F0502020204030204" pitchFamily="34" charset="0"/>
                <a:cs typeface="Calibri" panose="020F0502020204030204" pitchFamily="34" charset="0"/>
              </a:rPr>
              <a:t>1</a:t>
            </a:r>
            <a:r>
              <a:rPr lang="en" altLang="ko-Kore-KR" dirty="0">
                <a:latin typeface="Calibri" panose="020F0502020204030204" pitchFamily="34" charset="0"/>
                <a:cs typeface="Calibri" panose="020F0502020204030204" pitchFamily="34" charset="0"/>
              </a:rPr>
              <a:t>, </a:t>
            </a:r>
            <a:r>
              <a:rPr lang="en" altLang="ko-Kore-KR" dirty="0" err="1">
                <a:latin typeface="Calibri" panose="020F0502020204030204" pitchFamily="34" charset="0"/>
                <a:cs typeface="Calibri" panose="020F0502020204030204" pitchFamily="34" charset="0"/>
              </a:rPr>
              <a:t>Toshiki</a:t>
            </a:r>
            <a:r>
              <a:rPr lang="en" altLang="ko-Kore-KR" dirty="0">
                <a:latin typeface="Calibri" panose="020F0502020204030204" pitchFamily="34" charset="0"/>
                <a:cs typeface="Calibri" panose="020F0502020204030204" pitchFamily="34" charset="0"/>
              </a:rPr>
              <a:t> Kataoka</a:t>
            </a:r>
            <a:r>
              <a:rPr lang="en" altLang="ko-Kore-KR" sz="800" dirty="0">
                <a:latin typeface="Calibri" panose="020F0502020204030204" pitchFamily="34" charset="0"/>
                <a:cs typeface="Calibri" panose="020F0502020204030204" pitchFamily="34" charset="0"/>
              </a:rPr>
              <a:t>1</a:t>
            </a:r>
            <a:r>
              <a:rPr lang="en" altLang="ko-Kore-KR" dirty="0">
                <a:latin typeface="Calibri" panose="020F0502020204030204" pitchFamily="34" charset="0"/>
                <a:cs typeface="Calibri" panose="020F0502020204030204" pitchFamily="34" charset="0"/>
              </a:rPr>
              <a:t>, Masanori Koyama</a:t>
            </a:r>
            <a:r>
              <a:rPr lang="en" altLang="ko-Kore-KR" sz="800" dirty="0">
                <a:latin typeface="Calibri" panose="020F0502020204030204" pitchFamily="34" charset="0"/>
                <a:cs typeface="Calibri" panose="020F0502020204030204" pitchFamily="34" charset="0"/>
              </a:rPr>
              <a:t>2</a:t>
            </a:r>
            <a:r>
              <a:rPr lang="en" altLang="ko-Kore-KR" dirty="0">
                <a:latin typeface="Calibri" panose="020F0502020204030204" pitchFamily="34" charset="0"/>
                <a:cs typeface="Calibri" panose="020F0502020204030204" pitchFamily="34" charset="0"/>
              </a:rPr>
              <a:t>, Yuichi Yoshida</a:t>
            </a:r>
            <a:r>
              <a:rPr lang="en" altLang="ko-Kore-KR" sz="800" dirty="0">
                <a:latin typeface="Calibri" panose="020F0502020204030204" pitchFamily="34" charset="0"/>
                <a:cs typeface="Calibri" panose="020F0502020204030204" pitchFamily="34" charset="0"/>
              </a:rPr>
              <a:t>3</a:t>
            </a:r>
          </a:p>
          <a:p>
            <a:r>
              <a:rPr lang="en" altLang="ko-Kore-KR" sz="800" dirty="0">
                <a:latin typeface="Calibri" panose="020F0502020204030204" pitchFamily="34" charset="0"/>
                <a:cs typeface="Calibri" panose="020F0502020204030204" pitchFamily="34" charset="0"/>
              </a:rPr>
              <a:t>1</a:t>
            </a:r>
            <a:r>
              <a:rPr lang="en" altLang="ko-Kore-KR" dirty="0">
                <a:latin typeface="Calibri" panose="020F0502020204030204" pitchFamily="34" charset="0"/>
                <a:cs typeface="Calibri" panose="020F0502020204030204" pitchFamily="34" charset="0"/>
              </a:rPr>
              <a:t>Preferred Networks, Inc. </a:t>
            </a:r>
            <a:r>
              <a:rPr lang="en" altLang="ko-Kore-KR" sz="800" dirty="0">
                <a:latin typeface="Calibri" panose="020F0502020204030204" pitchFamily="34" charset="0"/>
                <a:cs typeface="Calibri" panose="020F0502020204030204" pitchFamily="34" charset="0"/>
              </a:rPr>
              <a:t>2</a:t>
            </a:r>
            <a:r>
              <a:rPr lang="en" altLang="ko-Kore-KR" dirty="0">
                <a:latin typeface="Calibri" panose="020F0502020204030204" pitchFamily="34" charset="0"/>
                <a:cs typeface="Calibri" panose="020F0502020204030204" pitchFamily="34" charset="0"/>
              </a:rPr>
              <a:t>Ritsumeikan University </a:t>
            </a:r>
            <a:r>
              <a:rPr lang="en" altLang="ko-Kore-KR" sz="800" dirty="0">
                <a:latin typeface="Calibri" panose="020F0502020204030204" pitchFamily="34" charset="0"/>
                <a:cs typeface="Calibri" panose="020F0502020204030204" pitchFamily="34" charset="0"/>
              </a:rPr>
              <a:t>3</a:t>
            </a:r>
            <a:r>
              <a:rPr lang="en" altLang="ko-Kore-KR" dirty="0">
                <a:latin typeface="Calibri" panose="020F0502020204030204" pitchFamily="34" charset="0"/>
                <a:cs typeface="Calibri" panose="020F0502020204030204" pitchFamily="34" charset="0"/>
              </a:rPr>
              <a:t>National Institute of Informatics </a:t>
            </a:r>
          </a:p>
          <a:p>
            <a:r>
              <a:rPr lang="en" altLang="ko-Kore-KR" sz="800" dirty="0">
                <a:latin typeface="Calibri" panose="020F0502020204030204" pitchFamily="34" charset="0"/>
                <a:cs typeface="Calibri" panose="020F0502020204030204" pitchFamily="34" charset="0"/>
              </a:rPr>
              <a:t> </a:t>
            </a:r>
            <a:endParaRPr lang="en" altLang="ko-Kore-K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458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Experiments </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4. Experiments</a:t>
            </a:r>
            <a:endParaRPr lang="ko-KR" altLang="en-US" sz="1000" b="1" dirty="0">
              <a:solidFill>
                <a:schemeClr val="tx2"/>
              </a:solidFill>
              <a:latin typeface="+mj-ea"/>
              <a:ea typeface="+mj-ea"/>
            </a:endParaRPr>
          </a:p>
        </p:txBody>
      </p:sp>
      <p:pic>
        <p:nvPicPr>
          <p:cNvPr id="5" name="그림 4">
            <a:extLst>
              <a:ext uri="{FF2B5EF4-FFF2-40B4-BE49-F238E27FC236}">
                <a16:creationId xmlns:a16="http://schemas.microsoft.com/office/drawing/2014/main" id="{BB5298E6-B9A5-014D-898C-8E8EEC16D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153" y="1468235"/>
            <a:ext cx="6089693" cy="4608715"/>
          </a:xfrm>
          <a:prstGeom prst="rect">
            <a:avLst/>
          </a:prstGeom>
        </p:spPr>
      </p:pic>
    </p:spTree>
    <p:extLst>
      <p:ext uri="{BB962C8B-B14F-4D97-AF65-F5344CB8AC3E}">
        <p14:creationId xmlns:p14="http://schemas.microsoft.com/office/powerpoint/2010/main" val="101139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My Experiments </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4. Experiments</a:t>
            </a:r>
            <a:endParaRPr lang="ko-KR" altLang="en-US" sz="1000" b="1" dirty="0">
              <a:solidFill>
                <a:schemeClr val="tx2"/>
              </a:solidFill>
              <a:latin typeface="+mj-ea"/>
              <a:ea typeface="+mj-ea"/>
            </a:endParaRPr>
          </a:p>
        </p:txBody>
      </p:sp>
      <p:pic>
        <p:nvPicPr>
          <p:cNvPr id="12" name="그림 11">
            <a:extLst>
              <a:ext uri="{FF2B5EF4-FFF2-40B4-BE49-F238E27FC236}">
                <a16:creationId xmlns:a16="http://schemas.microsoft.com/office/drawing/2014/main" id="{4DE17A6F-E7A0-4A41-BA49-658139DD6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524" y="2244602"/>
            <a:ext cx="4988583" cy="2866456"/>
          </a:xfrm>
          <a:prstGeom prst="rect">
            <a:avLst/>
          </a:prstGeom>
        </p:spPr>
      </p:pic>
      <p:pic>
        <p:nvPicPr>
          <p:cNvPr id="14" name="그림 13">
            <a:extLst>
              <a:ext uri="{FF2B5EF4-FFF2-40B4-BE49-F238E27FC236}">
                <a16:creationId xmlns:a16="http://schemas.microsoft.com/office/drawing/2014/main" id="{6471C29B-16E0-A14D-A819-EDB5560E6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38" y="2605455"/>
            <a:ext cx="3403600" cy="2070100"/>
          </a:xfrm>
          <a:prstGeom prst="rect">
            <a:avLst/>
          </a:prstGeom>
        </p:spPr>
      </p:pic>
    </p:spTree>
    <p:extLst>
      <p:ext uri="{BB962C8B-B14F-4D97-AF65-F5344CB8AC3E}">
        <p14:creationId xmlns:p14="http://schemas.microsoft.com/office/powerpoint/2010/main" val="295968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Result</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4. Experiments</a:t>
            </a:r>
            <a:endParaRPr lang="ko-KR" altLang="en-US" sz="1000" b="1" dirty="0">
              <a:solidFill>
                <a:schemeClr val="tx2"/>
              </a:solidFill>
              <a:latin typeface="+mj-ea"/>
              <a:ea typeface="+mj-ea"/>
            </a:endParaRPr>
          </a:p>
        </p:txBody>
      </p:sp>
      <p:pic>
        <p:nvPicPr>
          <p:cNvPr id="4" name="그림 3">
            <a:extLst>
              <a:ext uri="{FF2B5EF4-FFF2-40B4-BE49-F238E27FC236}">
                <a16:creationId xmlns:a16="http://schemas.microsoft.com/office/drawing/2014/main" id="{F24814B4-0434-584C-AFD7-6140B5A1F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53" y="1452842"/>
            <a:ext cx="4308600" cy="4308600"/>
          </a:xfrm>
          <a:prstGeom prst="rect">
            <a:avLst/>
          </a:prstGeom>
        </p:spPr>
      </p:pic>
      <p:pic>
        <p:nvPicPr>
          <p:cNvPr id="15" name="그림 14">
            <a:extLst>
              <a:ext uri="{FF2B5EF4-FFF2-40B4-BE49-F238E27FC236}">
                <a16:creationId xmlns:a16="http://schemas.microsoft.com/office/drawing/2014/main" id="{6F7CC9D9-55B0-5745-9F6C-40E513FFF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072" y="2279464"/>
            <a:ext cx="3395552" cy="2299072"/>
          </a:xfrm>
          <a:prstGeom prst="rect">
            <a:avLst/>
          </a:prstGeom>
        </p:spPr>
      </p:pic>
    </p:spTree>
    <p:extLst>
      <p:ext uri="{BB962C8B-B14F-4D97-AF65-F5344CB8AC3E}">
        <p14:creationId xmlns:p14="http://schemas.microsoft.com/office/powerpoint/2010/main" val="52116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Summary</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5.</a:t>
            </a:r>
            <a:r>
              <a:rPr lang="ko-KR" altLang="en-US" sz="1000" b="1" dirty="0">
                <a:solidFill>
                  <a:schemeClr val="tx2"/>
                </a:solidFill>
                <a:latin typeface="+mj-ea"/>
                <a:ea typeface="+mj-ea"/>
              </a:rPr>
              <a:t> </a:t>
            </a:r>
            <a:r>
              <a:rPr lang="en-US" altLang="ko-KR" sz="1000" b="1" dirty="0">
                <a:solidFill>
                  <a:schemeClr val="tx2"/>
                </a:solidFill>
                <a:latin typeface="+mj-ea"/>
                <a:ea typeface="+mj-ea"/>
              </a:rPr>
              <a:t>Conclusion</a:t>
            </a:r>
            <a:endParaRPr lang="ko-KR" altLang="en-US" sz="1000" b="1" dirty="0">
              <a:solidFill>
                <a:schemeClr val="tx2"/>
              </a:solidFill>
              <a:latin typeface="+mj-ea"/>
              <a:ea typeface="+mj-ea"/>
            </a:endParaRPr>
          </a:p>
        </p:txBody>
      </p:sp>
      <p:sp>
        <p:nvSpPr>
          <p:cNvPr id="12" name="TextBox 11">
            <a:extLst>
              <a:ext uri="{FF2B5EF4-FFF2-40B4-BE49-F238E27FC236}">
                <a16:creationId xmlns:a16="http://schemas.microsoft.com/office/drawing/2014/main" id="{7B2E1C3B-C27A-224E-ABFA-2D065CDB8532}"/>
              </a:ext>
            </a:extLst>
          </p:cNvPr>
          <p:cNvSpPr txBox="1"/>
          <p:nvPr/>
        </p:nvSpPr>
        <p:spPr>
          <a:xfrm>
            <a:off x="422179" y="1236822"/>
            <a:ext cx="8721821" cy="5509200"/>
          </a:xfrm>
          <a:prstGeom prst="rect">
            <a:avLst/>
          </a:prstGeom>
          <a:noFill/>
          <a:ln w="3175">
            <a:noFill/>
          </a:ln>
        </p:spPr>
        <p:txBody>
          <a:bodyPr wrap="square" rtlCol="0">
            <a:spAutoFit/>
          </a:bodyPr>
          <a:lstStyle/>
          <a:p>
            <a:pPr latinLnBrk="0"/>
            <a:r>
              <a:rPr lang="en-US" altLang="ko-KR" sz="1600" b="1" dirty="0">
                <a:solidFill>
                  <a:schemeClr val="tx2"/>
                </a:solidFill>
              </a:rPr>
              <a:t>Spectral Norm</a:t>
            </a:r>
            <a:r>
              <a:rPr lang="en-US" altLang="ko-KR" sz="1600" dirty="0">
                <a:solidFill>
                  <a:schemeClr val="tx2"/>
                </a:solidFill>
              </a:rPr>
              <a:t>:</a:t>
            </a:r>
            <a:r>
              <a:rPr lang="en-US" altLang="ko-KR" sz="1600" b="1" dirty="0">
                <a:solidFill>
                  <a:schemeClr val="tx2"/>
                </a:solidFill>
              </a:rPr>
              <a:t> </a:t>
            </a:r>
            <a:r>
              <a:rPr lang="en" altLang="ko-KR" sz="1600" dirty="0"/>
              <a:t>stabilizer of training of GANs</a:t>
            </a:r>
            <a:endParaRPr lang="en" altLang="ko-KR" sz="1600" b="1" dirty="0"/>
          </a:p>
          <a:p>
            <a:pPr latinLnBrk="0"/>
            <a:r>
              <a:rPr lang="en" altLang="ko-KR" sz="1600" dirty="0"/>
              <a:t>	- more diverse than the wight normalization</a:t>
            </a:r>
          </a:p>
          <a:p>
            <a:pPr latinLnBrk="0"/>
            <a:r>
              <a:rPr lang="en" altLang="ko-KR" sz="1600" dirty="0"/>
              <a:t>	- better inception scores than other regularization techniques</a:t>
            </a:r>
          </a:p>
          <a:p>
            <a:pPr latinLnBrk="0"/>
            <a:r>
              <a:rPr lang="en" altLang="ko-KR" sz="1600" dirty="0"/>
              <a:t>	- impose global regularization</a:t>
            </a:r>
          </a:p>
          <a:p>
            <a:pPr latinLnBrk="0"/>
            <a:endParaRPr lang="en" altLang="ko-KR" sz="1600" dirty="0"/>
          </a:p>
          <a:p>
            <a:pPr latinLnBrk="0"/>
            <a:r>
              <a:rPr lang="en" altLang="ko-KR" sz="1600" dirty="0">
                <a:hlinkClick r:id="rId4"/>
              </a:rPr>
              <a:t>https://github.com/euiyulsong/Spectral-Normalization-for-GANs</a:t>
            </a:r>
            <a:endParaRPr lang="en" altLang="ko-KR" sz="1600" dirty="0"/>
          </a:p>
          <a:p>
            <a:pPr latinLnBrk="0"/>
            <a:endParaRPr lang="en" altLang="ko-KR" sz="1600" dirty="0"/>
          </a:p>
          <a:p>
            <a:pPr latinLnBrk="0"/>
            <a:endParaRPr lang="en" altLang="ko-KR" sz="1600" dirty="0"/>
          </a:p>
          <a:p>
            <a:pPr latinLnBrk="0"/>
            <a:endParaRPr lang="en" altLang="ko-KR" sz="1600" dirty="0"/>
          </a:p>
          <a:p>
            <a:pPr latinLnBrk="0"/>
            <a:r>
              <a:rPr lang="en" altLang="ko-KR" sz="1600" dirty="0"/>
              <a:t>1. Why did the authors use Power Iteration methods over a Singular Value Decomposition?</a:t>
            </a:r>
          </a:p>
          <a:p>
            <a:pPr latinLnBrk="0"/>
            <a:endParaRPr lang="en" altLang="ko-KR" sz="1600" dirty="0"/>
          </a:p>
          <a:p>
            <a:pPr latinLnBrk="0"/>
            <a:r>
              <a:rPr lang="en" altLang="ko-KR" sz="1600" dirty="0"/>
              <a:t>2. What are some advantages of the Spectral Normalization over other regularization?</a:t>
            </a:r>
          </a:p>
          <a:p>
            <a:pPr latinLnBrk="0"/>
            <a:endParaRPr lang="en" altLang="ko-KR" sz="1600" dirty="0"/>
          </a:p>
          <a:p>
            <a:pPr latinLnBrk="0"/>
            <a:r>
              <a:rPr lang="en" altLang="ko-KR" sz="1600" dirty="0"/>
              <a:t>3. How did the Spectral Normalization promote the performance of GANs?</a:t>
            </a:r>
          </a:p>
          <a:p>
            <a:pPr latinLnBrk="0"/>
            <a:endParaRPr lang="en" altLang="ko-KR" sz="1600" dirty="0"/>
          </a:p>
          <a:p>
            <a:pPr latinLnBrk="0"/>
            <a:endParaRPr lang="en" altLang="ko-KR" sz="1600" dirty="0"/>
          </a:p>
          <a:p>
            <a:pPr latinLnBrk="0"/>
            <a:endParaRPr lang="en" altLang="ko-KR" sz="1600" dirty="0"/>
          </a:p>
          <a:p>
            <a:pPr latinLnBrk="0"/>
            <a:endParaRPr lang="en" altLang="ko-KR" sz="1600" dirty="0"/>
          </a:p>
          <a:p>
            <a:pPr latinLnBrk="0"/>
            <a:endParaRPr lang="en" altLang="ko-KR" sz="1600" dirty="0"/>
          </a:p>
          <a:p>
            <a:pPr latinLnBrk="0"/>
            <a:endParaRPr lang="en" altLang="ko-KR" sz="1600" dirty="0"/>
          </a:p>
          <a:p>
            <a:pPr latinLnBrk="0"/>
            <a:r>
              <a:rPr lang="en" altLang="ko-KR" sz="1600" dirty="0"/>
              <a:t> </a:t>
            </a:r>
          </a:p>
          <a:p>
            <a:pPr latinLnBrk="0"/>
            <a:endParaRPr lang="en" altLang="ko-KR" sz="1600" dirty="0"/>
          </a:p>
        </p:txBody>
      </p:sp>
      <p:sp>
        <p:nvSpPr>
          <p:cNvPr id="13" name="TextBox 12">
            <a:extLst>
              <a:ext uri="{FF2B5EF4-FFF2-40B4-BE49-F238E27FC236}">
                <a16:creationId xmlns:a16="http://schemas.microsoft.com/office/drawing/2014/main" id="{F1529614-5BE9-6248-A152-DD2809998985}"/>
              </a:ext>
            </a:extLst>
          </p:cNvPr>
          <p:cNvSpPr txBox="1"/>
          <p:nvPr/>
        </p:nvSpPr>
        <p:spPr>
          <a:xfrm>
            <a:off x="406053" y="3028890"/>
            <a:ext cx="19336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Discussions</a:t>
            </a:r>
            <a:endParaRPr lang="ko-KR" altLang="en-US" sz="2000" b="1" dirty="0">
              <a:solidFill>
                <a:schemeClr val="tx2"/>
              </a:solidFill>
              <a:latin typeface="+mj-ea"/>
              <a:ea typeface="+mj-ea"/>
            </a:endParaRPr>
          </a:p>
        </p:txBody>
      </p:sp>
    </p:spTree>
    <p:extLst>
      <p:ext uri="{BB962C8B-B14F-4D97-AF65-F5344CB8AC3E}">
        <p14:creationId xmlns:p14="http://schemas.microsoft.com/office/powerpoint/2010/main" val="1730541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3838924" y="3228945"/>
            <a:ext cx="1466151"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Questions?</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5.</a:t>
            </a:r>
            <a:r>
              <a:rPr lang="ko-KR" altLang="en-US" sz="1000" b="1" dirty="0">
                <a:solidFill>
                  <a:schemeClr val="tx2"/>
                </a:solidFill>
                <a:latin typeface="+mj-ea"/>
                <a:ea typeface="+mj-ea"/>
              </a:rPr>
              <a:t> </a:t>
            </a:r>
            <a:r>
              <a:rPr lang="en-US" altLang="ko-KR" sz="1000" b="1" dirty="0">
                <a:solidFill>
                  <a:schemeClr val="tx2"/>
                </a:solidFill>
                <a:latin typeface="+mj-ea"/>
                <a:ea typeface="+mj-ea"/>
              </a:rPr>
              <a:t>Conclusion</a:t>
            </a:r>
            <a:endParaRPr lang="ko-KR" altLang="en-US" sz="1000" b="1" dirty="0">
              <a:solidFill>
                <a:schemeClr val="tx2"/>
              </a:solidFill>
              <a:latin typeface="+mj-ea"/>
              <a:ea typeface="+mj-ea"/>
            </a:endParaRPr>
          </a:p>
        </p:txBody>
      </p:sp>
      <p:sp>
        <p:nvSpPr>
          <p:cNvPr id="12" name="TextBox 11">
            <a:extLst>
              <a:ext uri="{FF2B5EF4-FFF2-40B4-BE49-F238E27FC236}">
                <a16:creationId xmlns:a16="http://schemas.microsoft.com/office/drawing/2014/main" id="{7B2E1C3B-C27A-224E-ABFA-2D065CDB8532}"/>
              </a:ext>
            </a:extLst>
          </p:cNvPr>
          <p:cNvSpPr txBox="1"/>
          <p:nvPr/>
        </p:nvSpPr>
        <p:spPr>
          <a:xfrm>
            <a:off x="422179" y="1236822"/>
            <a:ext cx="8721821" cy="2062103"/>
          </a:xfrm>
          <a:prstGeom prst="rect">
            <a:avLst/>
          </a:prstGeom>
          <a:noFill/>
          <a:ln w="3175">
            <a:noFill/>
          </a:ln>
        </p:spPr>
        <p:txBody>
          <a:bodyPr wrap="square" rtlCol="0">
            <a:spAutoFit/>
          </a:bodyPr>
          <a:lstStyle/>
          <a:p>
            <a:pPr latinLnBrk="0"/>
            <a:endParaRPr lang="en" altLang="ko-KR" sz="1600" dirty="0"/>
          </a:p>
          <a:p>
            <a:pPr latinLnBrk="0"/>
            <a:endParaRPr lang="en" altLang="ko-KR" sz="1600" dirty="0"/>
          </a:p>
          <a:p>
            <a:pPr latinLnBrk="0"/>
            <a:endParaRPr lang="en" altLang="ko-KR" sz="1600" dirty="0"/>
          </a:p>
          <a:p>
            <a:pPr latinLnBrk="0"/>
            <a:endParaRPr lang="en" altLang="ko-KR" sz="1600" dirty="0"/>
          </a:p>
          <a:p>
            <a:pPr latinLnBrk="0"/>
            <a:endParaRPr lang="en" altLang="ko-KR" sz="1600" dirty="0"/>
          </a:p>
          <a:p>
            <a:pPr latinLnBrk="0"/>
            <a:endParaRPr lang="en" altLang="ko-KR" sz="1600" dirty="0"/>
          </a:p>
          <a:p>
            <a:pPr latinLnBrk="0"/>
            <a:r>
              <a:rPr lang="en" altLang="ko-KR" sz="1600" dirty="0"/>
              <a:t> </a:t>
            </a:r>
          </a:p>
          <a:p>
            <a:pPr latinLnBrk="0"/>
            <a:endParaRPr lang="en" altLang="ko-KR" sz="1600" dirty="0"/>
          </a:p>
        </p:txBody>
      </p:sp>
    </p:spTree>
    <p:extLst>
      <p:ext uri="{BB962C8B-B14F-4D97-AF65-F5344CB8AC3E}">
        <p14:creationId xmlns:p14="http://schemas.microsoft.com/office/powerpoint/2010/main" val="267701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265377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Background</a:t>
            </a:r>
            <a:endParaRPr lang="ko-KR" altLang="en-US" sz="2000" b="1" dirty="0">
              <a:solidFill>
                <a:schemeClr val="tx2"/>
              </a:solidFill>
              <a:latin typeface="+mj-ea"/>
              <a:ea typeface="+mj-ea"/>
            </a:endParaRPr>
          </a:p>
        </p:txBody>
      </p:sp>
      <p:sp>
        <p:nvSpPr>
          <p:cNvPr id="7" name="TextBox 6"/>
          <p:cNvSpPr txBox="1"/>
          <p:nvPr/>
        </p:nvSpPr>
        <p:spPr>
          <a:xfrm>
            <a:off x="406053" y="1412776"/>
            <a:ext cx="8486427" cy="3046988"/>
          </a:xfrm>
          <a:prstGeom prst="rect">
            <a:avLst/>
          </a:prstGeom>
          <a:noFill/>
          <a:ln w="3175">
            <a:noFill/>
          </a:ln>
        </p:spPr>
        <p:txBody>
          <a:bodyPr wrap="square" rtlCol="0">
            <a:spAutoFit/>
          </a:bodyPr>
          <a:lstStyle/>
          <a:p>
            <a:pPr latinLnBrk="0"/>
            <a:r>
              <a:rPr lang="en-US" altLang="ko-KR" sz="1600" b="1" dirty="0">
                <a:solidFill>
                  <a:schemeClr val="tx2"/>
                </a:solidFill>
              </a:rPr>
              <a:t>GANs: </a:t>
            </a:r>
            <a:r>
              <a:rPr lang="en" altLang="ko-Kore-KR" sz="1600" dirty="0"/>
              <a:t>produce a model distribution that mimics a given target distribution</a:t>
            </a:r>
          </a:p>
          <a:p>
            <a:pPr latinLnBrk="0"/>
            <a:r>
              <a:rPr lang="en" altLang="ko-Kore-KR" sz="1600" dirty="0"/>
              <a:t> </a:t>
            </a:r>
          </a:p>
          <a:p>
            <a:r>
              <a:rPr lang="en-US" altLang="ko-KR" sz="1600" b="1" dirty="0">
                <a:solidFill>
                  <a:schemeClr val="tx2"/>
                </a:solidFill>
              </a:rPr>
              <a:t>Generator: </a:t>
            </a:r>
            <a:r>
              <a:rPr lang="en" altLang="ko-Kore-KR" sz="1600" dirty="0"/>
              <a:t>produces the model distribution through fake images</a:t>
            </a:r>
            <a:endParaRPr lang="en-US" altLang="ko-KR" sz="1600" b="1" dirty="0">
              <a:solidFill>
                <a:schemeClr val="tx2"/>
              </a:solidFill>
            </a:endParaRPr>
          </a:p>
          <a:p>
            <a:pPr latinLnBrk="0"/>
            <a:r>
              <a:rPr lang="en-US" altLang="ko-KR" sz="1600" b="1" dirty="0">
                <a:solidFill>
                  <a:schemeClr val="tx2"/>
                </a:solidFill>
              </a:rPr>
              <a:t>Discriminator: </a:t>
            </a:r>
            <a:r>
              <a:rPr lang="en" altLang="ko-Kore-KR" sz="1600" dirty="0"/>
              <a:t>distinguishes the model distribution from the target</a:t>
            </a:r>
          </a:p>
          <a:p>
            <a:pPr latinLnBrk="0"/>
            <a:endParaRPr lang="en" altLang="ko-Kore-KR" sz="1600" dirty="0"/>
          </a:p>
          <a:p>
            <a:pPr latinLnBrk="0"/>
            <a:endParaRPr lang="en-US" altLang="ko-KR" sz="1600" dirty="0">
              <a:solidFill>
                <a:schemeClr val="tx2"/>
              </a:solidFill>
            </a:endParaRPr>
          </a:p>
          <a:p>
            <a:pPr latinLnBrk="0"/>
            <a:r>
              <a:rPr lang="en-US" altLang="ko-KR" sz="1600" dirty="0">
                <a:solidFill>
                  <a:schemeClr val="tx2"/>
                </a:solidFill>
              </a:rPr>
              <a:t> </a:t>
            </a:r>
            <a:r>
              <a:rPr lang="en" altLang="ko-Kore-KR" sz="1600" dirty="0"/>
              <a:t> </a:t>
            </a:r>
          </a:p>
          <a:p>
            <a:pPr latinLnBrk="0"/>
            <a:endParaRPr lang="en" altLang="ko-Kore-KR" sz="1600" dirty="0"/>
          </a:p>
          <a:p>
            <a:pPr latinLnBrk="0"/>
            <a:endParaRPr lang="en" altLang="ko-Kore-KR" sz="1600" dirty="0"/>
          </a:p>
          <a:p>
            <a:pPr latinLnBrk="0"/>
            <a:endParaRPr lang="en" altLang="ko-Kore-KR" sz="1600" dirty="0"/>
          </a:p>
          <a:p>
            <a:pPr latinLnBrk="0"/>
            <a:endParaRPr lang="en-US" altLang="ko-KR" sz="1600" b="1" dirty="0">
              <a:solidFill>
                <a:schemeClr val="tx2"/>
              </a:solidFill>
            </a:endParaRPr>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1. Introduction</a:t>
            </a:r>
            <a:endParaRPr lang="ko-KR" altLang="en-US" sz="1000" b="1" dirty="0">
              <a:solidFill>
                <a:schemeClr val="tx2"/>
              </a:solidFill>
              <a:latin typeface="+mj-ea"/>
              <a:ea typeface="+mj-ea"/>
            </a:endParaRPr>
          </a:p>
        </p:txBody>
      </p:sp>
      <p:pic>
        <p:nvPicPr>
          <p:cNvPr id="17" name="그림 16">
            <a:extLst>
              <a:ext uri="{FF2B5EF4-FFF2-40B4-BE49-F238E27FC236}">
                <a16:creationId xmlns:a16="http://schemas.microsoft.com/office/drawing/2014/main" id="{B70FFBB6-CFF4-744C-AA9D-D868408E5D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820" y="2889348"/>
            <a:ext cx="5596360" cy="2974066"/>
          </a:xfrm>
          <a:prstGeom prst="rect">
            <a:avLst/>
          </a:prstGeom>
        </p:spPr>
      </p:pic>
    </p:spTree>
    <p:extLst>
      <p:ext uri="{BB962C8B-B14F-4D97-AF65-F5344CB8AC3E}">
        <p14:creationId xmlns:p14="http://schemas.microsoft.com/office/powerpoint/2010/main" val="2766474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265377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Background</a:t>
            </a:r>
            <a:endParaRPr lang="ko-KR" altLang="en-US" sz="2000" b="1" dirty="0">
              <a:solidFill>
                <a:schemeClr val="tx2"/>
              </a:solidFill>
              <a:latin typeface="+mj-ea"/>
              <a:ea typeface="+mj-ea"/>
            </a:endParaRPr>
          </a:p>
        </p:txBody>
      </p:sp>
      <p:sp>
        <p:nvSpPr>
          <p:cNvPr id="7" name="TextBox 6"/>
          <p:cNvSpPr txBox="1"/>
          <p:nvPr/>
        </p:nvSpPr>
        <p:spPr>
          <a:xfrm>
            <a:off x="406053" y="1415578"/>
            <a:ext cx="8486427" cy="4278094"/>
          </a:xfrm>
          <a:prstGeom prst="rect">
            <a:avLst/>
          </a:prstGeom>
          <a:noFill/>
          <a:ln w="3175">
            <a:noFill/>
          </a:ln>
        </p:spPr>
        <p:txBody>
          <a:bodyPr wrap="square" rtlCol="0">
            <a:spAutoFit/>
          </a:bodyPr>
          <a:lstStyle/>
          <a:p>
            <a:pPr latinLnBrk="0"/>
            <a:r>
              <a:rPr lang="en-US" altLang="ko-KR" sz="1600" b="1" dirty="0">
                <a:solidFill>
                  <a:schemeClr val="tx2"/>
                </a:solidFill>
              </a:rPr>
              <a:t>GANs: </a:t>
            </a:r>
            <a:r>
              <a:rPr lang="en" altLang="ko-Kore-KR" sz="1600" dirty="0"/>
              <a:t>produce a model distribution that mimics a given target distribution</a:t>
            </a:r>
          </a:p>
          <a:p>
            <a:pPr latinLnBrk="0"/>
            <a:r>
              <a:rPr lang="en" altLang="ko-Kore-KR" sz="1600" dirty="0"/>
              <a:t> </a:t>
            </a:r>
          </a:p>
          <a:p>
            <a:r>
              <a:rPr lang="en-US" altLang="ko-KR" sz="1600" b="1" dirty="0">
                <a:solidFill>
                  <a:schemeClr val="tx2"/>
                </a:solidFill>
              </a:rPr>
              <a:t>Generator: </a:t>
            </a:r>
            <a:r>
              <a:rPr lang="en" altLang="ko-Kore-KR" sz="1600" dirty="0"/>
              <a:t>produces the model distribution through fake images</a:t>
            </a:r>
            <a:endParaRPr lang="en-US" altLang="ko-KR" sz="1600" b="1" dirty="0">
              <a:solidFill>
                <a:schemeClr val="tx2"/>
              </a:solidFill>
            </a:endParaRPr>
          </a:p>
          <a:p>
            <a:pPr latinLnBrk="0"/>
            <a:r>
              <a:rPr lang="en-US" altLang="ko-KR" sz="1600" b="1" dirty="0">
                <a:solidFill>
                  <a:schemeClr val="tx2"/>
                </a:solidFill>
              </a:rPr>
              <a:t>Discriminator: </a:t>
            </a:r>
            <a:r>
              <a:rPr lang="en" altLang="ko-Kore-KR" sz="1600" dirty="0"/>
              <a:t>distinguishes the model distribution from the target</a:t>
            </a:r>
          </a:p>
          <a:p>
            <a:pPr latinLnBrk="0"/>
            <a:endParaRPr lang="en" altLang="ko-Kore-KR" sz="1600" dirty="0"/>
          </a:p>
          <a:p>
            <a:pPr latinLnBrk="0"/>
            <a:endParaRPr lang="en" altLang="ko-Kore-KR" sz="1600" dirty="0"/>
          </a:p>
          <a:p>
            <a:pPr latinLnBrk="0"/>
            <a:r>
              <a:rPr lang="en-US" altLang="ko-KR" sz="1600" dirty="0">
                <a:solidFill>
                  <a:schemeClr val="tx2"/>
                </a:solidFill>
              </a:rPr>
              <a:t>Train jointly to minimize:</a:t>
            </a:r>
          </a:p>
          <a:p>
            <a:pPr latinLnBrk="0"/>
            <a:endParaRPr lang="en-US" altLang="ko-KR" sz="1600" dirty="0">
              <a:solidFill>
                <a:schemeClr val="tx2"/>
              </a:solidFill>
            </a:endParaRPr>
          </a:p>
          <a:p>
            <a:pPr latinLnBrk="0"/>
            <a:r>
              <a:rPr lang="en-US" altLang="ko-KR" sz="1600" dirty="0">
                <a:solidFill>
                  <a:schemeClr val="tx2"/>
                </a:solidFill>
              </a:rPr>
              <a:t> </a:t>
            </a:r>
            <a:r>
              <a:rPr lang="en" altLang="ko-Kore-KR" sz="1600" dirty="0"/>
              <a:t> </a:t>
            </a:r>
          </a:p>
          <a:p>
            <a:pPr latinLnBrk="0"/>
            <a:endParaRPr lang="en" altLang="ko-Kore-KR" sz="1600" dirty="0"/>
          </a:p>
          <a:p>
            <a:pPr latinLnBrk="0"/>
            <a:r>
              <a:rPr lang="en" altLang="ko-Kore-KR" sz="1600" dirty="0">
                <a:solidFill>
                  <a:schemeClr val="tx2"/>
                </a:solidFill>
              </a:rPr>
              <a:t>		discriminator output for real data     generator output for fake data</a:t>
            </a:r>
          </a:p>
          <a:p>
            <a:pPr latinLnBrk="0"/>
            <a:endParaRPr lang="en" altLang="ko-Kore-KR" sz="1600" dirty="0">
              <a:solidFill>
                <a:schemeClr val="tx2"/>
              </a:solidFill>
            </a:endParaRPr>
          </a:p>
          <a:p>
            <a:r>
              <a:rPr lang="en-US" altLang="ko-KR" sz="1600" b="1" dirty="0">
                <a:solidFill>
                  <a:schemeClr val="tx2"/>
                </a:solidFill>
              </a:rPr>
              <a:t>Generator </a:t>
            </a:r>
            <a:r>
              <a:rPr lang="en" altLang="ko-Kore-KR" sz="1600" dirty="0"/>
              <a:t>try to maximize the loss such that D(y) is close to 1 &amp; D(G(x, z)) is close to 0</a:t>
            </a:r>
          </a:p>
          <a:p>
            <a:r>
              <a:rPr lang="en-US" altLang="ko-KR" sz="1600" b="1" dirty="0">
                <a:solidFill>
                  <a:schemeClr val="tx2"/>
                </a:solidFill>
              </a:rPr>
              <a:t>Discriminator </a:t>
            </a:r>
            <a:r>
              <a:rPr lang="en" altLang="ko-Kore-KR" sz="1600" dirty="0"/>
              <a:t>try to minimize the loss such that D(G(x, z)) is close to 1</a:t>
            </a:r>
            <a:endParaRPr lang="en" altLang="ko-Kore-KR" sz="1600" dirty="0">
              <a:solidFill>
                <a:schemeClr val="tx2"/>
              </a:solidFill>
            </a:endParaRPr>
          </a:p>
          <a:p>
            <a:pPr latinLnBrk="0"/>
            <a:endParaRPr lang="en" altLang="ko-Kore-KR" sz="1600" dirty="0"/>
          </a:p>
          <a:p>
            <a:pPr latinLnBrk="0"/>
            <a:endParaRPr lang="en-US" altLang="ko-KR" sz="1600" b="1" dirty="0">
              <a:solidFill>
                <a:schemeClr val="tx2"/>
              </a:solidFill>
            </a:endParaRPr>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1. Introduction</a:t>
            </a:r>
            <a:endParaRPr lang="ko-KR" altLang="en-US" sz="1000" b="1" dirty="0">
              <a:solidFill>
                <a:schemeClr val="tx2"/>
              </a:solidFill>
              <a:latin typeface="+mj-ea"/>
              <a:ea typeface="+mj-ea"/>
            </a:endParaRPr>
          </a:p>
        </p:txBody>
      </p:sp>
      <p:pic>
        <p:nvPicPr>
          <p:cNvPr id="13" name="그림 12">
            <a:extLst>
              <a:ext uri="{FF2B5EF4-FFF2-40B4-BE49-F238E27FC236}">
                <a16:creationId xmlns:a16="http://schemas.microsoft.com/office/drawing/2014/main" id="{4298BBFA-7202-5046-8FA3-B7E242FEF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245591"/>
            <a:ext cx="7236296" cy="366817"/>
          </a:xfrm>
          <a:prstGeom prst="rect">
            <a:avLst/>
          </a:prstGeom>
        </p:spPr>
      </p:pic>
      <p:sp>
        <p:nvSpPr>
          <p:cNvPr id="2" name="왼쪽 대괄호[L] 1">
            <a:extLst>
              <a:ext uri="{FF2B5EF4-FFF2-40B4-BE49-F238E27FC236}">
                <a16:creationId xmlns:a16="http://schemas.microsoft.com/office/drawing/2014/main" id="{DB91F2C4-5F3D-484E-8EE3-2FAD6A7D91B2}"/>
              </a:ext>
            </a:extLst>
          </p:cNvPr>
          <p:cNvSpPr/>
          <p:nvPr/>
        </p:nvSpPr>
        <p:spPr>
          <a:xfrm rot="16200000">
            <a:off x="4039649" y="3383226"/>
            <a:ext cx="128131" cy="602240"/>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ln w="0"/>
              <a:solidFill>
                <a:schemeClr val="accent1"/>
              </a:solidFill>
              <a:effectLst>
                <a:outerShdw blurRad="38100" dist="25400" dir="5400000" algn="ctr" rotWithShape="0">
                  <a:srgbClr val="6E747A">
                    <a:alpha val="43000"/>
                  </a:srgbClr>
                </a:outerShdw>
              </a:effectLst>
            </a:endParaRPr>
          </a:p>
        </p:txBody>
      </p:sp>
      <p:sp>
        <p:nvSpPr>
          <p:cNvPr id="12" name="왼쪽 대괄호[L] 11">
            <a:extLst>
              <a:ext uri="{FF2B5EF4-FFF2-40B4-BE49-F238E27FC236}">
                <a16:creationId xmlns:a16="http://schemas.microsoft.com/office/drawing/2014/main" id="{31E3359C-391D-B24F-B728-010D3C667E08}"/>
              </a:ext>
            </a:extLst>
          </p:cNvPr>
          <p:cNvSpPr/>
          <p:nvPr/>
        </p:nvSpPr>
        <p:spPr>
          <a:xfrm rot="16200000">
            <a:off x="7126184" y="3086643"/>
            <a:ext cx="136420" cy="1187116"/>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5460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265377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However</a:t>
            </a:r>
            <a:endParaRPr lang="ko-KR" altLang="en-US" sz="2000" b="1" dirty="0">
              <a:solidFill>
                <a:schemeClr val="tx2"/>
              </a:solidFill>
              <a:latin typeface="+mj-ea"/>
              <a:ea typeface="+mj-ea"/>
            </a:endParaRPr>
          </a:p>
        </p:txBody>
      </p:sp>
      <p:sp>
        <p:nvSpPr>
          <p:cNvPr id="7" name="TextBox 6"/>
          <p:cNvSpPr txBox="1"/>
          <p:nvPr/>
        </p:nvSpPr>
        <p:spPr>
          <a:xfrm>
            <a:off x="406053" y="1412776"/>
            <a:ext cx="8486427" cy="5016758"/>
          </a:xfrm>
          <a:prstGeom prst="rect">
            <a:avLst/>
          </a:prstGeom>
          <a:noFill/>
          <a:ln w="3175">
            <a:noFill/>
          </a:ln>
        </p:spPr>
        <p:txBody>
          <a:bodyPr wrap="square" rtlCol="0">
            <a:spAutoFit/>
          </a:bodyPr>
          <a:lstStyle/>
          <a:p>
            <a:pPr latinLnBrk="0"/>
            <a:r>
              <a:rPr lang="en-US" altLang="ko-KR" sz="1600" b="1" dirty="0">
                <a:solidFill>
                  <a:schemeClr val="tx2"/>
                </a:solidFill>
              </a:rPr>
              <a:t>Discriminator: i</a:t>
            </a:r>
            <a:r>
              <a:rPr lang="en-US" altLang="ko-KR" sz="1600" dirty="0"/>
              <a:t>s often in accurate and unstable during training</a:t>
            </a:r>
          </a:p>
          <a:p>
            <a:pPr latinLnBrk="0"/>
            <a:r>
              <a:rPr lang="en-US" altLang="ko-KR" sz="1600" b="1" dirty="0">
                <a:solidFill>
                  <a:schemeClr val="tx2"/>
                </a:solidFill>
              </a:rPr>
              <a:t>Generator: </a:t>
            </a:r>
            <a:r>
              <a:rPr lang="en" altLang="ko-Kore-KR" sz="1600" dirty="0"/>
              <a:t>fail to learn the multimodal structure of the target distribution</a:t>
            </a:r>
            <a:endParaRPr lang="en-US" altLang="ko-KR" sz="1600" dirty="0">
              <a:solidFill>
                <a:schemeClr val="tx2"/>
              </a:solidFill>
            </a:endParaRPr>
          </a:p>
          <a:p>
            <a:pPr latinLnBrk="0"/>
            <a:endParaRPr lang="en-US" altLang="ko-KR" sz="1600" dirty="0">
              <a:solidFill>
                <a:schemeClr val="tx2"/>
              </a:solidFill>
            </a:endParaRPr>
          </a:p>
          <a:p>
            <a:pPr latinLnBrk="0"/>
            <a:r>
              <a:rPr lang="en-US" altLang="ko-KR" sz="1600" b="1" dirty="0">
                <a:solidFill>
                  <a:schemeClr val="tx2"/>
                </a:solidFill>
              </a:rPr>
              <a:t>Worst of All</a:t>
            </a:r>
            <a:r>
              <a:rPr lang="en-US" altLang="ko-KR" sz="1600" dirty="0">
                <a:solidFill>
                  <a:schemeClr val="tx2"/>
                </a:solidFill>
              </a:rPr>
              <a:t>: </a:t>
            </a:r>
            <a:r>
              <a:rPr lang="en" altLang="ko-Kore-KR" sz="1600" dirty="0"/>
              <a:t>a discriminator perfectly distinguish the model distribution from the target</a:t>
            </a:r>
          </a:p>
          <a:p>
            <a:pPr latinLnBrk="0"/>
            <a:r>
              <a:rPr lang="en" altLang="ko-Kore-KR" sz="1600" dirty="0"/>
              <a:t>    - derivative of the this discriminator with respect to the input turns out to be 0</a:t>
            </a:r>
          </a:p>
          <a:p>
            <a:pPr latinLnBrk="0"/>
            <a:r>
              <a:rPr lang="en" altLang="ko-Kore-KR" sz="1600" dirty="0"/>
              <a:t>    - the training of the generator comes to complete stop, because the 0</a:t>
            </a: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r>
              <a:rPr lang="en" altLang="ko-Kore-KR" sz="1600" b="1" dirty="0">
                <a:solidFill>
                  <a:schemeClr val="tx2"/>
                </a:solidFill>
              </a:rPr>
              <a:t>Spectral Normalization </a:t>
            </a:r>
            <a:r>
              <a:rPr lang="en" altLang="ko-Kore-KR" sz="1600" dirty="0"/>
              <a:t>that can stabilize the training of discriminator networks </a:t>
            </a:r>
          </a:p>
          <a:p>
            <a:pPr latinLnBrk="0"/>
            <a:endParaRPr lang="en-US" altLang="ko-KR" sz="1600" dirty="0">
              <a:solidFill>
                <a:schemeClr val="tx2"/>
              </a:solidFill>
            </a:endParaRPr>
          </a:p>
          <a:p>
            <a:pPr latinLnBrk="0"/>
            <a:r>
              <a:rPr lang="en-US" altLang="ko-KR" sz="1600" dirty="0">
                <a:solidFill>
                  <a:schemeClr val="tx2"/>
                </a:solidFill>
              </a:rPr>
              <a:t> </a:t>
            </a:r>
            <a:r>
              <a:rPr lang="en" altLang="ko-Kore-KR" sz="1600" dirty="0"/>
              <a:t> </a:t>
            </a:r>
          </a:p>
          <a:p>
            <a:pPr latinLnBrk="0"/>
            <a:endParaRPr lang="en" altLang="ko-Kore-KR" sz="1600" dirty="0"/>
          </a:p>
          <a:p>
            <a:pPr latinLnBrk="0"/>
            <a:endParaRPr lang="en" altLang="ko-Kore-KR" sz="1600" dirty="0"/>
          </a:p>
          <a:p>
            <a:pPr latinLnBrk="0"/>
            <a:endParaRPr lang="en" altLang="ko-Kore-KR" sz="1600" dirty="0"/>
          </a:p>
          <a:p>
            <a:pPr latinLnBrk="0"/>
            <a:endParaRPr lang="en-US" altLang="ko-KR" sz="1600" b="1" dirty="0">
              <a:solidFill>
                <a:schemeClr val="tx2"/>
              </a:solidFill>
            </a:endParaRPr>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1. Introduction</a:t>
            </a:r>
            <a:endParaRPr lang="ko-KR" altLang="en-US" sz="1000" b="1" dirty="0">
              <a:solidFill>
                <a:schemeClr val="tx2"/>
              </a:solidFill>
              <a:latin typeface="+mj-ea"/>
              <a:ea typeface="+mj-ea"/>
            </a:endParaRPr>
          </a:p>
        </p:txBody>
      </p:sp>
      <p:sp>
        <p:nvSpPr>
          <p:cNvPr id="12" name="TextBox 11">
            <a:extLst>
              <a:ext uri="{FF2B5EF4-FFF2-40B4-BE49-F238E27FC236}">
                <a16:creationId xmlns:a16="http://schemas.microsoft.com/office/drawing/2014/main" id="{B34E81CE-8AE9-5A4D-A264-F02BA9BB0F4E}"/>
              </a:ext>
            </a:extLst>
          </p:cNvPr>
          <p:cNvSpPr txBox="1"/>
          <p:nvPr/>
        </p:nvSpPr>
        <p:spPr>
          <a:xfrm>
            <a:off x="406053" y="3789040"/>
            <a:ext cx="265377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Therefore</a:t>
            </a:r>
            <a:endParaRPr lang="ko-KR" altLang="en-US" sz="2000" b="1" dirty="0">
              <a:solidFill>
                <a:schemeClr val="tx2"/>
              </a:solidFill>
              <a:latin typeface="+mj-ea"/>
              <a:ea typeface="+mj-ea"/>
            </a:endParaRPr>
          </a:p>
        </p:txBody>
      </p:sp>
    </p:spTree>
    <p:extLst>
      <p:ext uri="{BB962C8B-B14F-4D97-AF65-F5344CB8AC3E}">
        <p14:creationId xmlns:p14="http://schemas.microsoft.com/office/powerpoint/2010/main" val="535407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Spectral Normalization</a:t>
            </a:r>
            <a:endParaRPr lang="ko-KR" altLang="en-US" sz="2000" b="1" dirty="0">
              <a:solidFill>
                <a:schemeClr val="tx2"/>
              </a:solidFill>
              <a:latin typeface="+mj-ea"/>
              <a:ea typeface="+mj-ea"/>
            </a:endParaRPr>
          </a:p>
        </p:txBody>
      </p:sp>
      <p:sp>
        <p:nvSpPr>
          <p:cNvPr id="7" name="TextBox 6"/>
          <p:cNvSpPr txBox="1"/>
          <p:nvPr/>
        </p:nvSpPr>
        <p:spPr>
          <a:xfrm>
            <a:off x="406053" y="1412776"/>
            <a:ext cx="8486427" cy="3046988"/>
          </a:xfrm>
          <a:prstGeom prst="rect">
            <a:avLst/>
          </a:prstGeom>
          <a:noFill/>
          <a:ln w="3175">
            <a:noFill/>
          </a:ln>
        </p:spPr>
        <p:txBody>
          <a:bodyPr wrap="square" rtlCol="0">
            <a:spAutoFit/>
          </a:bodyPr>
          <a:lstStyle/>
          <a:p>
            <a:pPr latinLnBrk="0"/>
            <a:r>
              <a:rPr lang="en-US" altLang="ko-KR" sz="1600" b="1" dirty="0">
                <a:solidFill>
                  <a:schemeClr val="tx2"/>
                </a:solidFill>
              </a:rPr>
              <a:t>Definition</a:t>
            </a:r>
          </a:p>
          <a:p>
            <a:pPr latinLnBrk="0"/>
            <a:r>
              <a:rPr lang="en-US" altLang="ko-KR" sz="1600" dirty="0">
                <a:solidFill>
                  <a:schemeClr val="tx2"/>
                </a:solidFill>
              </a:rPr>
              <a:t>        </a:t>
            </a:r>
            <a:r>
              <a:rPr lang="en-US" altLang="ko-KR" sz="1600" dirty="0"/>
              <a:t>=                    , where</a:t>
            </a:r>
          </a:p>
          <a:p>
            <a:pPr latinLnBrk="0"/>
            <a:endParaRPr lang="en-US" altLang="ko-KR" sz="1600" dirty="0"/>
          </a:p>
          <a:p>
            <a:pPr latinLnBrk="0"/>
            <a:r>
              <a:rPr lang="en-US" altLang="ko-KR" sz="1600" dirty="0"/>
              <a:t>Using </a:t>
            </a:r>
            <a:r>
              <a:rPr lang="en-US" altLang="ko-KR" sz="1600" b="1" dirty="0">
                <a:solidFill>
                  <a:schemeClr val="tx2"/>
                </a:solidFill>
              </a:rPr>
              <a:t>Inequality</a:t>
            </a:r>
            <a:r>
              <a:rPr lang="en-US" altLang="ko-KR" sz="1600" dirty="0"/>
              <a:t>                                    , </a:t>
            </a:r>
          </a:p>
          <a:p>
            <a:pPr latinLnBrk="0"/>
            <a:r>
              <a:rPr lang="en-US" altLang="ko-KR" sz="1600" dirty="0"/>
              <a:t> </a:t>
            </a:r>
          </a:p>
          <a:p>
            <a:pPr latinLnBrk="0"/>
            <a:endParaRPr lang="en-US" altLang="ko-KR" sz="1600" dirty="0">
              <a:solidFill>
                <a:schemeClr val="tx2"/>
              </a:solidFill>
            </a:endParaRPr>
          </a:p>
          <a:p>
            <a:pPr latinLnBrk="0"/>
            <a:r>
              <a:rPr lang="en-US" altLang="ko-KR" sz="1600" dirty="0">
                <a:solidFill>
                  <a:schemeClr val="tx2"/>
                </a:solidFill>
              </a:rPr>
              <a:t> </a:t>
            </a:r>
            <a:r>
              <a:rPr lang="en" altLang="ko-Kore-KR" sz="1600" dirty="0"/>
              <a:t> </a:t>
            </a:r>
          </a:p>
          <a:p>
            <a:pPr latinLnBrk="0"/>
            <a:endParaRPr lang="en" altLang="ko-Kore-KR" sz="1600" dirty="0"/>
          </a:p>
          <a:p>
            <a:pPr latinLnBrk="0"/>
            <a:endParaRPr lang="en" altLang="ko-Kore-KR" sz="1600" dirty="0"/>
          </a:p>
          <a:p>
            <a:pPr latinLnBrk="0"/>
            <a:endParaRPr lang="en" altLang="ko-Kore-KR" sz="1600" dirty="0"/>
          </a:p>
          <a:p>
            <a:pPr latinLnBrk="0"/>
            <a:r>
              <a:rPr lang="en-US" altLang="ko-KR" sz="1600" b="1" dirty="0">
                <a:solidFill>
                  <a:schemeClr val="tx2"/>
                </a:solidFill>
              </a:rPr>
              <a:t>Spectral Norm</a:t>
            </a:r>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2.. Methods</a:t>
            </a:r>
            <a:endParaRPr lang="ko-KR" altLang="en-US" sz="1000" b="1" dirty="0">
              <a:solidFill>
                <a:schemeClr val="tx2"/>
              </a:solidFill>
              <a:latin typeface="+mj-ea"/>
              <a:ea typeface="+mj-ea"/>
            </a:endParaRPr>
          </a:p>
        </p:txBody>
      </p:sp>
      <p:pic>
        <p:nvPicPr>
          <p:cNvPr id="4" name="그림 3">
            <a:extLst>
              <a:ext uri="{FF2B5EF4-FFF2-40B4-BE49-F238E27FC236}">
                <a16:creationId xmlns:a16="http://schemas.microsoft.com/office/drawing/2014/main" id="{1E681126-C4DA-764E-93F7-FE4266B1B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451" y="1686395"/>
            <a:ext cx="584200" cy="215900"/>
          </a:xfrm>
          <a:prstGeom prst="rect">
            <a:avLst/>
          </a:prstGeom>
        </p:spPr>
      </p:pic>
      <p:pic>
        <p:nvPicPr>
          <p:cNvPr id="12" name="그림 11">
            <a:extLst>
              <a:ext uri="{FF2B5EF4-FFF2-40B4-BE49-F238E27FC236}">
                <a16:creationId xmlns:a16="http://schemas.microsoft.com/office/drawing/2014/main" id="{A6A6540F-4DCF-F345-91C6-7D57611B2F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712" y="1708918"/>
            <a:ext cx="1231900" cy="190500"/>
          </a:xfrm>
          <a:prstGeom prst="rect">
            <a:avLst/>
          </a:prstGeom>
        </p:spPr>
      </p:pic>
      <p:pic>
        <p:nvPicPr>
          <p:cNvPr id="14" name="그림 13">
            <a:extLst>
              <a:ext uri="{FF2B5EF4-FFF2-40B4-BE49-F238E27FC236}">
                <a16:creationId xmlns:a16="http://schemas.microsoft.com/office/drawing/2014/main" id="{842B1C9A-A9F3-B741-8F7B-B7807C5C17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1390" y="1533995"/>
            <a:ext cx="3175000" cy="520700"/>
          </a:xfrm>
          <a:prstGeom prst="rect">
            <a:avLst/>
          </a:prstGeom>
        </p:spPr>
      </p:pic>
      <p:pic>
        <p:nvPicPr>
          <p:cNvPr id="16" name="그림 15">
            <a:extLst>
              <a:ext uri="{FF2B5EF4-FFF2-40B4-BE49-F238E27FC236}">
                <a16:creationId xmlns:a16="http://schemas.microsoft.com/office/drawing/2014/main" id="{82EA9366-CCF5-974C-9225-515A89A9D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0822" y="2175914"/>
            <a:ext cx="2463800" cy="368300"/>
          </a:xfrm>
          <a:prstGeom prst="rect">
            <a:avLst/>
          </a:prstGeom>
        </p:spPr>
      </p:pic>
      <p:pic>
        <p:nvPicPr>
          <p:cNvPr id="18" name="그림 17">
            <a:extLst>
              <a:ext uri="{FF2B5EF4-FFF2-40B4-BE49-F238E27FC236}">
                <a16:creationId xmlns:a16="http://schemas.microsoft.com/office/drawing/2014/main" id="{BCBE6CE2-3AA6-A849-B985-ED64C4C4C5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53" y="2552113"/>
            <a:ext cx="7061200" cy="1168400"/>
          </a:xfrm>
          <a:prstGeom prst="rect">
            <a:avLst/>
          </a:prstGeom>
        </p:spPr>
      </p:pic>
      <p:pic>
        <p:nvPicPr>
          <p:cNvPr id="20" name="그림 19">
            <a:extLst>
              <a:ext uri="{FF2B5EF4-FFF2-40B4-BE49-F238E27FC236}">
                <a16:creationId xmlns:a16="http://schemas.microsoft.com/office/drawing/2014/main" id="{96747C72-62CE-DF40-B392-6FB3FAE163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037" y="4222799"/>
            <a:ext cx="2044700" cy="431800"/>
          </a:xfrm>
          <a:prstGeom prst="rect">
            <a:avLst/>
          </a:prstGeom>
        </p:spPr>
      </p:pic>
    </p:spTree>
    <p:extLst>
      <p:ext uri="{BB962C8B-B14F-4D97-AF65-F5344CB8AC3E}">
        <p14:creationId xmlns:p14="http://schemas.microsoft.com/office/powerpoint/2010/main" val="391403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Fast Approximation</a:t>
            </a:r>
            <a:endParaRPr lang="ko-KR" altLang="en-US" sz="2000" b="1" dirty="0">
              <a:solidFill>
                <a:schemeClr val="tx2"/>
              </a:solidFill>
              <a:latin typeface="+mj-ea"/>
              <a:ea typeface="+mj-ea"/>
            </a:endParaRPr>
          </a:p>
        </p:txBody>
      </p:sp>
      <p:sp>
        <p:nvSpPr>
          <p:cNvPr id="7" name="TextBox 6"/>
          <p:cNvSpPr txBox="1"/>
          <p:nvPr/>
        </p:nvSpPr>
        <p:spPr>
          <a:xfrm>
            <a:off x="406053" y="1412776"/>
            <a:ext cx="8486427" cy="1077218"/>
          </a:xfrm>
          <a:prstGeom prst="rect">
            <a:avLst/>
          </a:prstGeom>
          <a:noFill/>
          <a:ln w="3175">
            <a:noFill/>
          </a:ln>
        </p:spPr>
        <p:txBody>
          <a:bodyPr wrap="square" rtlCol="0">
            <a:spAutoFit/>
          </a:bodyPr>
          <a:lstStyle/>
          <a:p>
            <a:pPr latinLnBrk="0"/>
            <a:r>
              <a:rPr lang="en-US" altLang="ko-KR" sz="1600" b="1" dirty="0">
                <a:solidFill>
                  <a:schemeClr val="tx2"/>
                </a:solidFill>
              </a:rPr>
              <a:t>Spectral Norm: </a:t>
            </a:r>
            <a:r>
              <a:rPr lang="en-US" altLang="ko-KR" sz="1600" dirty="0"/>
              <a:t>the largest singular value of W</a:t>
            </a:r>
          </a:p>
          <a:p>
            <a:pPr latinLnBrk="0"/>
            <a:endParaRPr lang="en-US" altLang="ko-KR" sz="1600" b="1" dirty="0">
              <a:solidFill>
                <a:schemeClr val="tx2"/>
              </a:solidFill>
            </a:endParaRPr>
          </a:p>
          <a:p>
            <a:pPr latinLnBrk="0"/>
            <a:r>
              <a:rPr lang="en-US" altLang="ko-KR" sz="1600" b="1" dirty="0">
                <a:solidFill>
                  <a:schemeClr val="tx2"/>
                </a:solidFill>
              </a:rPr>
              <a:t>Singular Value Decomposition </a:t>
            </a:r>
            <a:r>
              <a:rPr lang="en-US" altLang="ko-KR" sz="1600" dirty="0"/>
              <a:t>is slow, so </a:t>
            </a:r>
            <a:r>
              <a:rPr lang="en-US" altLang="ko-KR" sz="1600" b="1" dirty="0">
                <a:solidFill>
                  <a:schemeClr val="tx2"/>
                </a:solidFill>
              </a:rPr>
              <a:t>Power Iteration Method</a:t>
            </a:r>
            <a:endParaRPr lang="en-US" altLang="ko-KR" sz="1600" dirty="0"/>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2.. Methods</a:t>
            </a:r>
            <a:endParaRPr lang="ko-KR" altLang="en-US" sz="1000" b="1" dirty="0">
              <a:solidFill>
                <a:schemeClr val="tx2"/>
              </a:solidFill>
              <a:latin typeface="+mj-ea"/>
              <a:ea typeface="+mj-ea"/>
            </a:endParaRPr>
          </a:p>
        </p:txBody>
      </p:sp>
      <p:pic>
        <p:nvPicPr>
          <p:cNvPr id="5" name="그림 4">
            <a:extLst>
              <a:ext uri="{FF2B5EF4-FFF2-40B4-BE49-F238E27FC236}">
                <a16:creationId xmlns:a16="http://schemas.microsoft.com/office/drawing/2014/main" id="{817A8038-CEBC-6044-8382-7FAD74C69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53" y="2205230"/>
            <a:ext cx="8013700" cy="3898900"/>
          </a:xfrm>
          <a:prstGeom prst="rect">
            <a:avLst/>
          </a:prstGeom>
        </p:spPr>
      </p:pic>
    </p:spTree>
    <p:extLst>
      <p:ext uri="{BB962C8B-B14F-4D97-AF65-F5344CB8AC3E}">
        <p14:creationId xmlns:p14="http://schemas.microsoft.com/office/powerpoint/2010/main" val="2473130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1"/>
            <a:ext cx="7550323" cy="400110"/>
          </a:xfrm>
          <a:prstGeom prst="rect">
            <a:avLst/>
          </a:prstGeom>
          <a:noFill/>
          <a:ln w="3175">
            <a:noFill/>
          </a:ln>
        </p:spPr>
        <p:txBody>
          <a:bodyPr wrap="square" rtlCol="0">
            <a:spAutoFit/>
          </a:bodyPr>
          <a:lstStyle/>
          <a:p>
            <a:r>
              <a:rPr lang="en" altLang="ko-Kore-KR" sz="2000" b="1" dirty="0">
                <a:solidFill>
                  <a:schemeClr val="tx2"/>
                </a:solidFill>
                <a:latin typeface="+mj-ea"/>
                <a:ea typeface="+mj-ea"/>
              </a:rPr>
              <a:t>GRADIENT ANALYSIS</a:t>
            </a: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rPr>
              <a:t>2. Methods</a:t>
            </a:r>
            <a:endParaRPr lang="ko-KR" altLang="en-US" sz="1000" b="1" dirty="0">
              <a:solidFill>
                <a:schemeClr val="tx2"/>
              </a:solidFill>
              <a:latin typeface="+mj-ea"/>
            </a:endParaRPr>
          </a:p>
        </p:txBody>
      </p:sp>
      <p:sp>
        <p:nvSpPr>
          <p:cNvPr id="2" name="직사각형 1">
            <a:extLst>
              <a:ext uri="{FF2B5EF4-FFF2-40B4-BE49-F238E27FC236}">
                <a16:creationId xmlns:a16="http://schemas.microsoft.com/office/drawing/2014/main" id="{3F55668F-4121-B54B-9881-167134B011F4}"/>
              </a:ext>
            </a:extLst>
          </p:cNvPr>
          <p:cNvSpPr/>
          <p:nvPr/>
        </p:nvSpPr>
        <p:spPr>
          <a:xfrm>
            <a:off x="406053" y="1468232"/>
            <a:ext cx="7910364" cy="7232749"/>
          </a:xfrm>
          <a:prstGeom prst="rect">
            <a:avLst/>
          </a:prstGeom>
        </p:spPr>
        <p:txBody>
          <a:bodyPr wrap="square">
            <a:spAutoFit/>
          </a:bodyPr>
          <a:lstStyle/>
          <a:p>
            <a:pPr latinLnBrk="0"/>
            <a:r>
              <a:rPr lang="en-US" altLang="ko-KR" sz="1600" b="1" dirty="0">
                <a:solidFill>
                  <a:schemeClr val="tx2"/>
                </a:solidFill>
              </a:rPr>
              <a:t>Gradient of Spectral Norm</a:t>
            </a:r>
            <a:r>
              <a:rPr lang="en-US" altLang="ko-KR" sz="1600" dirty="0">
                <a:solidFill>
                  <a:schemeClr val="tx2"/>
                </a:solidFill>
              </a:rPr>
              <a:t>:</a:t>
            </a: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r>
              <a:rPr lang="en-US" altLang="ko-KR" sz="1600" b="1" dirty="0">
                <a:solidFill>
                  <a:schemeClr val="tx2"/>
                </a:solidFill>
              </a:rPr>
              <a:t>Gradient of Spectral Norm</a:t>
            </a:r>
            <a:r>
              <a:rPr lang="en-US" altLang="ko-KR" sz="1600" dirty="0">
                <a:solidFill>
                  <a:schemeClr val="tx2"/>
                </a:solidFill>
              </a:rPr>
              <a:t>:</a:t>
            </a: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r>
              <a:rPr lang="en-US" altLang="ko-KR" sz="1600" dirty="0">
                <a:solidFill>
                  <a:schemeClr val="tx2"/>
                </a:solidFill>
              </a:rPr>
              <a:t>       derivative of weights.   Regularization term</a:t>
            </a:r>
          </a:p>
          <a:p>
            <a:pPr latinLnBrk="0"/>
            <a:endParaRPr lang="en-US" altLang="ko-KR" sz="1600" dirty="0">
              <a:solidFill>
                <a:schemeClr val="tx2"/>
              </a:solidFill>
            </a:endParaRPr>
          </a:p>
          <a:p>
            <a:pPr latinLnBrk="0"/>
            <a:endParaRPr lang="en" altLang="ko-Kore-KR" sz="1600" dirty="0"/>
          </a:p>
          <a:p>
            <a:pPr latinLnBrk="0"/>
            <a:endParaRPr lang="en" altLang="ko-Kore-KR" sz="1600" dirty="0"/>
          </a:p>
          <a:p>
            <a:pPr latinLnBrk="0"/>
            <a:r>
              <a:rPr lang="en" altLang="ko-Kore-KR" sz="1600" dirty="0"/>
              <a:t>This </a:t>
            </a:r>
            <a:r>
              <a:rPr lang="en" altLang="ko-Kore-KR" sz="1600" b="1" dirty="0">
                <a:solidFill>
                  <a:schemeClr val="tx2"/>
                </a:solidFill>
              </a:rPr>
              <a:t>reparameterization</a:t>
            </a:r>
            <a:r>
              <a:rPr lang="en" altLang="ko-Kore-KR" sz="1600" dirty="0"/>
              <a:t> promotes the performance of GANs </a:t>
            </a: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ore-KR" sz="1600" dirty="0">
              <a:solidFill>
                <a:schemeClr val="tx2"/>
              </a:solidFill>
            </a:endParaRPr>
          </a:p>
          <a:p>
            <a:pPr latinLnBrk="0"/>
            <a:endParaRPr lang="en" altLang="ko-Kore-KR" sz="1600" dirty="0"/>
          </a:p>
        </p:txBody>
      </p:sp>
      <p:pic>
        <p:nvPicPr>
          <p:cNvPr id="5" name="그림 4">
            <a:extLst>
              <a:ext uri="{FF2B5EF4-FFF2-40B4-BE49-F238E27FC236}">
                <a16:creationId xmlns:a16="http://schemas.microsoft.com/office/drawing/2014/main" id="{F49D6C3B-E810-5746-BCED-5F3C61CB2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53" y="1883730"/>
            <a:ext cx="6197600" cy="1066800"/>
          </a:xfrm>
          <a:prstGeom prst="rect">
            <a:avLst/>
          </a:prstGeom>
        </p:spPr>
      </p:pic>
      <p:pic>
        <p:nvPicPr>
          <p:cNvPr id="13" name="그림 12">
            <a:extLst>
              <a:ext uri="{FF2B5EF4-FFF2-40B4-BE49-F238E27FC236}">
                <a16:creationId xmlns:a16="http://schemas.microsoft.com/office/drawing/2014/main" id="{B4BE10B7-97E9-8348-93FA-D52DEDCE6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3" y="3275563"/>
            <a:ext cx="4775200" cy="1143000"/>
          </a:xfrm>
          <a:prstGeom prst="rect">
            <a:avLst/>
          </a:prstGeom>
        </p:spPr>
      </p:pic>
      <p:pic>
        <p:nvPicPr>
          <p:cNvPr id="17" name="그림 16">
            <a:extLst>
              <a:ext uri="{FF2B5EF4-FFF2-40B4-BE49-F238E27FC236}">
                <a16:creationId xmlns:a16="http://schemas.microsoft.com/office/drawing/2014/main" id="{E9F9F3E6-78F1-8B42-AE19-1766D7455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053" y="4815632"/>
            <a:ext cx="7467600" cy="457200"/>
          </a:xfrm>
          <a:prstGeom prst="rect">
            <a:avLst/>
          </a:prstGeom>
        </p:spPr>
      </p:pic>
      <p:sp>
        <p:nvSpPr>
          <p:cNvPr id="20" name="왼쪽 대괄호[L] 19">
            <a:extLst>
              <a:ext uri="{FF2B5EF4-FFF2-40B4-BE49-F238E27FC236}">
                <a16:creationId xmlns:a16="http://schemas.microsoft.com/office/drawing/2014/main" id="{425E8127-DE1B-2243-9163-796394131E22}"/>
              </a:ext>
            </a:extLst>
          </p:cNvPr>
          <p:cNvSpPr/>
          <p:nvPr/>
        </p:nvSpPr>
        <p:spPr>
          <a:xfrm rot="16200000">
            <a:off x="2537606" y="3909956"/>
            <a:ext cx="128131" cy="602240"/>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ln w="0"/>
              <a:solidFill>
                <a:schemeClr val="accent1"/>
              </a:solidFill>
              <a:effectLst>
                <a:outerShdw blurRad="38100" dist="25400" dir="5400000" algn="ctr" rotWithShape="0">
                  <a:srgbClr val="6E747A">
                    <a:alpha val="43000"/>
                  </a:srgbClr>
                </a:outerShdw>
              </a:effectLst>
            </a:endParaRPr>
          </a:p>
        </p:txBody>
      </p:sp>
      <p:sp>
        <p:nvSpPr>
          <p:cNvPr id="21" name="왼쪽 대괄호[L] 20">
            <a:extLst>
              <a:ext uri="{FF2B5EF4-FFF2-40B4-BE49-F238E27FC236}">
                <a16:creationId xmlns:a16="http://schemas.microsoft.com/office/drawing/2014/main" id="{7685DD13-1AF6-CE4E-BD8D-3E5337CD995E}"/>
              </a:ext>
            </a:extLst>
          </p:cNvPr>
          <p:cNvSpPr/>
          <p:nvPr/>
        </p:nvSpPr>
        <p:spPr>
          <a:xfrm rot="16200000">
            <a:off x="3375717" y="3909957"/>
            <a:ext cx="128131" cy="602240"/>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6759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1"/>
            <a:ext cx="7550323"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Spectral Normalization vs Other Regularization</a:t>
            </a:r>
            <a:endParaRPr lang="ko-KR" altLang="en-US" sz="2000" b="1" dirty="0">
              <a:solidFill>
                <a:schemeClr val="tx2"/>
              </a:solidFill>
              <a:latin typeface="+mj-ea"/>
              <a:ea typeface="+mj-ea"/>
            </a:endParaRPr>
          </a:p>
        </p:txBody>
      </p:sp>
      <p:sp>
        <p:nvSpPr>
          <p:cNvPr id="7" name="TextBox 6"/>
          <p:cNvSpPr txBox="1"/>
          <p:nvPr/>
        </p:nvSpPr>
        <p:spPr>
          <a:xfrm>
            <a:off x="406053" y="1412776"/>
            <a:ext cx="8486427" cy="3170099"/>
          </a:xfrm>
          <a:prstGeom prst="rect">
            <a:avLst/>
          </a:prstGeom>
          <a:noFill/>
          <a:ln w="3175">
            <a:noFill/>
          </a:ln>
        </p:spPr>
        <p:txBody>
          <a:bodyPr wrap="square" rtlCol="0">
            <a:spAutoFit/>
          </a:bodyPr>
          <a:lstStyle/>
          <a:p>
            <a:pPr latinLnBrk="0"/>
            <a:r>
              <a:rPr lang="en-US" altLang="ko-KR" sz="1600" b="1" dirty="0">
                <a:solidFill>
                  <a:schemeClr val="tx2"/>
                </a:solidFill>
              </a:rPr>
              <a:t>Weight Normalization</a:t>
            </a:r>
            <a:r>
              <a:rPr lang="en-US" altLang="ko-KR" sz="1600" dirty="0">
                <a:solidFill>
                  <a:schemeClr val="tx2"/>
                </a:solidFill>
              </a:rPr>
              <a:t>:</a:t>
            </a:r>
            <a:r>
              <a:rPr lang="en-US" altLang="ko-KR" sz="1600" b="1" dirty="0">
                <a:solidFill>
                  <a:schemeClr val="tx2"/>
                </a:solidFill>
              </a:rPr>
              <a:t> </a:t>
            </a:r>
            <a:r>
              <a:rPr lang="en" altLang="ko-Kore-KR" sz="1600" dirty="0"/>
              <a:t>normalizes the l2 norm of each row vector in the weight matrix </a:t>
            </a:r>
          </a:p>
          <a:p>
            <a:pPr latinLnBrk="0"/>
            <a:r>
              <a:rPr lang="en" altLang="ko-KR" sz="1600" b="1" dirty="0">
                <a:solidFill>
                  <a:schemeClr val="tx2"/>
                </a:solidFill>
              </a:rPr>
              <a:t>	- </a:t>
            </a:r>
            <a:r>
              <a:rPr lang="en" altLang="ko-Kore-KR" dirty="0"/>
              <a:t>inadvertently impose much stronger constraint on the matrix</a:t>
            </a:r>
          </a:p>
          <a:p>
            <a:pPr latinLnBrk="0"/>
            <a:r>
              <a:rPr lang="en" altLang="ko-KR" sz="1600" b="1" dirty="0">
                <a:solidFill>
                  <a:schemeClr val="tx2"/>
                </a:solidFill>
              </a:rPr>
              <a:t>	- </a:t>
            </a:r>
            <a:r>
              <a:rPr lang="en" altLang="ko-Kore-KR" dirty="0"/>
              <a:t>inadvertently diminishing the number of features in discriminators</a:t>
            </a:r>
          </a:p>
          <a:p>
            <a:pPr latinLnBrk="0"/>
            <a:r>
              <a:rPr lang="en" altLang="ko-Kore-KR" dirty="0"/>
              <a:t>	- produce a rather arbitrary model distribution</a:t>
            </a:r>
          </a:p>
          <a:p>
            <a:pPr latinLnBrk="0"/>
            <a:endParaRPr lang="en" altLang="ko-Kore-KR" sz="1600" dirty="0"/>
          </a:p>
          <a:p>
            <a:pPr latinLnBrk="0"/>
            <a:r>
              <a:rPr lang="en-US" altLang="ko-KR" sz="1600" b="1" dirty="0">
                <a:solidFill>
                  <a:schemeClr val="tx2"/>
                </a:solidFill>
              </a:rPr>
              <a:t>Orthonormal Regularization</a:t>
            </a:r>
            <a:r>
              <a:rPr lang="en-US" altLang="ko-KR" sz="1600" dirty="0">
                <a:solidFill>
                  <a:schemeClr val="tx2"/>
                </a:solidFill>
              </a:rPr>
              <a:t>: </a:t>
            </a:r>
            <a:r>
              <a:rPr lang="en-US" altLang="ko-KR" sz="1600" dirty="0"/>
              <a:t>on each weight to stabilize the training GANs</a:t>
            </a:r>
          </a:p>
          <a:p>
            <a:pPr latinLnBrk="0"/>
            <a:r>
              <a:rPr lang="en-US" altLang="ko-KR" sz="1600" b="1" dirty="0"/>
              <a:t>	-</a:t>
            </a:r>
          </a:p>
          <a:p>
            <a:pPr latinLnBrk="0"/>
            <a:r>
              <a:rPr lang="en-US" altLang="ko-KR" sz="1600" b="1" dirty="0"/>
              <a:t>	- </a:t>
            </a:r>
            <a:r>
              <a:rPr lang="en" altLang="ko-Kore-KR" dirty="0"/>
              <a:t>destroys the information by setting all the singular values to one </a:t>
            </a:r>
            <a:endParaRPr lang="en" altLang="ko-Kore-KR" sz="1600" dirty="0"/>
          </a:p>
          <a:p>
            <a:pPr latinLnBrk="0"/>
            <a:endParaRPr lang="en-US" altLang="ko-KR" sz="1600" b="1" dirty="0"/>
          </a:p>
          <a:p>
            <a:r>
              <a:rPr lang="en-US" altLang="ko-KR" sz="1600" b="1" dirty="0">
                <a:solidFill>
                  <a:schemeClr val="tx2"/>
                </a:solidFill>
              </a:rPr>
              <a:t>Gradient Penalty</a:t>
            </a:r>
            <a:r>
              <a:rPr lang="en-US" altLang="ko-KR" sz="1600" dirty="0">
                <a:solidFill>
                  <a:schemeClr val="tx2"/>
                </a:solidFill>
              </a:rPr>
              <a:t>: </a:t>
            </a:r>
            <a:r>
              <a:rPr lang="en" altLang="ko-Kore-KR" sz="1600" dirty="0"/>
              <a:t>placed K-Lipschitz constant on the discriminator </a:t>
            </a:r>
          </a:p>
          <a:p>
            <a:r>
              <a:rPr lang="en" altLang="ko-Kore-KR" sz="1600" dirty="0"/>
              <a:t>	- computationally heavy</a:t>
            </a:r>
          </a:p>
          <a:p>
            <a:pPr latinLnBrk="0"/>
            <a:endParaRPr lang="en-US" altLang="ko-KR" sz="1600" b="1" dirty="0"/>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rPr>
              <a:t>3. Comparison</a:t>
            </a:r>
            <a:endParaRPr lang="ko-KR" altLang="en-US" sz="1000" b="1" dirty="0">
              <a:solidFill>
                <a:schemeClr val="tx2"/>
              </a:solidFill>
              <a:latin typeface="+mj-ea"/>
            </a:endParaRPr>
          </a:p>
        </p:txBody>
      </p:sp>
      <p:pic>
        <p:nvPicPr>
          <p:cNvPr id="19" name="그림 18">
            <a:extLst>
              <a:ext uri="{FF2B5EF4-FFF2-40B4-BE49-F238E27FC236}">
                <a16:creationId xmlns:a16="http://schemas.microsoft.com/office/drawing/2014/main" id="{E8C93824-D693-1947-9490-A7E3F6C60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105" y="2997825"/>
            <a:ext cx="879558" cy="236804"/>
          </a:xfrm>
          <a:prstGeom prst="rect">
            <a:avLst/>
          </a:prstGeom>
        </p:spPr>
      </p:pic>
    </p:spTree>
    <p:extLst>
      <p:ext uri="{BB962C8B-B14F-4D97-AF65-F5344CB8AC3E}">
        <p14:creationId xmlns:p14="http://schemas.microsoft.com/office/powerpoint/2010/main" val="449343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Experiments </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4. Experiments</a:t>
            </a:r>
            <a:endParaRPr lang="ko-KR" altLang="en-US" sz="1000" b="1" dirty="0">
              <a:solidFill>
                <a:schemeClr val="tx2"/>
              </a:solidFill>
              <a:latin typeface="+mj-ea"/>
              <a:ea typeface="+mj-ea"/>
            </a:endParaRPr>
          </a:p>
        </p:txBody>
      </p:sp>
      <p:pic>
        <p:nvPicPr>
          <p:cNvPr id="4" name="그림 3">
            <a:extLst>
              <a:ext uri="{FF2B5EF4-FFF2-40B4-BE49-F238E27FC236}">
                <a16:creationId xmlns:a16="http://schemas.microsoft.com/office/drawing/2014/main" id="{FD6B13B9-98E1-164D-A59F-54653EC39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78" y="1468234"/>
            <a:ext cx="7684289" cy="4265021"/>
          </a:xfrm>
          <a:prstGeom prst="rect">
            <a:avLst/>
          </a:prstGeom>
        </p:spPr>
      </p:pic>
    </p:spTree>
    <p:extLst>
      <p:ext uri="{BB962C8B-B14F-4D97-AF65-F5344CB8AC3E}">
        <p14:creationId xmlns:p14="http://schemas.microsoft.com/office/powerpoint/2010/main" val="218465617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TotalTime>
  <Words>2173</Words>
  <Application>Microsoft Macintosh PowerPoint</Application>
  <PresentationFormat>화면 슬라이드 쇼(4:3)</PresentationFormat>
  <Paragraphs>269</Paragraphs>
  <Slides>14</Slides>
  <Notes>14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vt:i4>
      </vt:variant>
    </vt:vector>
  </HeadingPairs>
  <TitlesOfParts>
    <vt:vector size="18" baseType="lpstr">
      <vt:lpstr>맑은 고딕</vt:lpstr>
      <vt:lpstr>Arial</vt:lpstr>
      <vt:lpstr>Calibri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SHIM</dc:creator>
  <cp:lastModifiedBy>Microsoft Office User</cp:lastModifiedBy>
  <cp:revision>42</cp:revision>
  <dcterms:created xsi:type="dcterms:W3CDTF">2014-12-02T10:59:05Z</dcterms:created>
  <dcterms:modified xsi:type="dcterms:W3CDTF">2021-11-28T11:28:26Z</dcterms:modified>
</cp:coreProperties>
</file>